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305" r:id="rId5"/>
    <p:sldId id="306" r:id="rId6"/>
    <p:sldId id="263" r:id="rId7"/>
    <p:sldId id="264" r:id="rId8"/>
    <p:sldId id="267" r:id="rId9"/>
    <p:sldId id="270" r:id="rId10"/>
    <p:sldId id="272" r:id="rId11"/>
    <p:sldId id="276" r:id="rId12"/>
    <p:sldId id="280" r:id="rId13"/>
    <p:sldId id="284" r:id="rId14"/>
    <p:sldId id="288" r:id="rId15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876" y="-1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82420" y="2074291"/>
            <a:ext cx="2354579" cy="513714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0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82420" y="2563512"/>
            <a:ext cx="7769225" cy="2844800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0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12192000" cy="6857998"/>
          </a:xfrm>
          <a:custGeom>
            <a:avLst/>
            <a:gdLst/>
            <a:ahLst/>
            <a:cxnLst/>
            <a:rect l="l" t="t" r="r" b="b"/>
            <a:pathLst>
              <a:path w="12192000" h="6857998">
                <a:moveTo>
                  <a:pt x="12192000" y="6857998"/>
                </a:moveTo>
                <a:lnTo>
                  <a:pt x="12192000" y="0"/>
                </a:lnTo>
                <a:lnTo>
                  <a:pt x="0" y="0"/>
                </a:lnTo>
                <a:lnTo>
                  <a:pt x="0" y="6857998"/>
                </a:lnTo>
                <a:lnTo>
                  <a:pt x="12192000" y="6857998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6172200" cy="6857998"/>
          </a:xfrm>
          <a:custGeom>
            <a:avLst/>
            <a:gdLst/>
            <a:ahLst/>
            <a:cxnLst/>
            <a:rect l="l" t="t" r="r" b="b"/>
            <a:pathLst>
              <a:path w="6172200" h="6857998">
                <a:moveTo>
                  <a:pt x="6137021" y="267080"/>
                </a:moveTo>
                <a:lnTo>
                  <a:pt x="6103112" y="0"/>
                </a:lnTo>
                <a:lnTo>
                  <a:pt x="0" y="0"/>
                </a:lnTo>
                <a:lnTo>
                  <a:pt x="0" y="6857998"/>
                </a:lnTo>
                <a:lnTo>
                  <a:pt x="2764537" y="6857998"/>
                </a:lnTo>
                <a:lnTo>
                  <a:pt x="2896362" y="6782205"/>
                </a:lnTo>
                <a:lnTo>
                  <a:pt x="3185978" y="6596027"/>
                </a:lnTo>
                <a:lnTo>
                  <a:pt x="3465319" y="6395848"/>
                </a:lnTo>
                <a:lnTo>
                  <a:pt x="3733891" y="6182164"/>
                </a:lnTo>
                <a:lnTo>
                  <a:pt x="3991197" y="5955469"/>
                </a:lnTo>
                <a:lnTo>
                  <a:pt x="4236743" y="5716259"/>
                </a:lnTo>
                <a:lnTo>
                  <a:pt x="4470035" y="5465027"/>
                </a:lnTo>
                <a:lnTo>
                  <a:pt x="4690576" y="5202270"/>
                </a:lnTo>
                <a:lnTo>
                  <a:pt x="4897873" y="4928482"/>
                </a:lnTo>
                <a:lnTo>
                  <a:pt x="5091431" y="4644159"/>
                </a:lnTo>
                <a:lnTo>
                  <a:pt x="5270753" y="4349794"/>
                </a:lnTo>
                <a:lnTo>
                  <a:pt x="5435347" y="4045883"/>
                </a:lnTo>
                <a:lnTo>
                  <a:pt x="5584716" y="3732921"/>
                </a:lnTo>
                <a:lnTo>
                  <a:pt x="5718365" y="3411404"/>
                </a:lnTo>
                <a:lnTo>
                  <a:pt x="5835801" y="3081825"/>
                </a:lnTo>
                <a:lnTo>
                  <a:pt x="5936527" y="2744680"/>
                </a:lnTo>
                <a:lnTo>
                  <a:pt x="6020049" y="2400464"/>
                </a:lnTo>
                <a:lnTo>
                  <a:pt x="6085873" y="2049671"/>
                </a:lnTo>
                <a:lnTo>
                  <a:pt x="6133502" y="1692798"/>
                </a:lnTo>
                <a:lnTo>
                  <a:pt x="6162443" y="1330338"/>
                </a:lnTo>
                <a:lnTo>
                  <a:pt x="6172200" y="962787"/>
                </a:lnTo>
                <a:lnTo>
                  <a:pt x="6172110" y="927584"/>
                </a:lnTo>
                <a:lnTo>
                  <a:pt x="6171396" y="857306"/>
                </a:lnTo>
                <a:lnTo>
                  <a:pt x="6169971" y="787199"/>
                </a:lnTo>
                <a:lnTo>
                  <a:pt x="6167840" y="717265"/>
                </a:lnTo>
                <a:lnTo>
                  <a:pt x="6165005" y="647508"/>
                </a:lnTo>
                <a:lnTo>
                  <a:pt x="6161471" y="577927"/>
                </a:lnTo>
                <a:lnTo>
                  <a:pt x="6157242" y="508528"/>
                </a:lnTo>
                <a:lnTo>
                  <a:pt x="6152322" y="439310"/>
                </a:lnTo>
                <a:lnTo>
                  <a:pt x="6146714" y="370278"/>
                </a:lnTo>
                <a:lnTo>
                  <a:pt x="6140422" y="301432"/>
                </a:lnTo>
                <a:lnTo>
                  <a:pt x="6137021" y="26708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6024372" cy="6857998"/>
          </a:xfrm>
          <a:custGeom>
            <a:avLst/>
            <a:gdLst/>
            <a:ahLst/>
            <a:cxnLst/>
            <a:rect l="l" t="t" r="r" b="b"/>
            <a:pathLst>
              <a:path w="6024372" h="6857998">
                <a:moveTo>
                  <a:pt x="5990082" y="284099"/>
                </a:moveTo>
                <a:lnTo>
                  <a:pt x="5954014" y="0"/>
                </a:lnTo>
                <a:lnTo>
                  <a:pt x="0" y="0"/>
                </a:lnTo>
                <a:lnTo>
                  <a:pt x="0" y="6857998"/>
                </a:lnTo>
                <a:lnTo>
                  <a:pt x="2437131" y="6857998"/>
                </a:lnTo>
                <a:lnTo>
                  <a:pt x="2550033" y="6800151"/>
                </a:lnTo>
                <a:lnTo>
                  <a:pt x="2855375" y="6623606"/>
                </a:lnTo>
                <a:lnTo>
                  <a:pt x="3150194" y="6431591"/>
                </a:lnTo>
                <a:lnTo>
                  <a:pt x="3433933" y="6224662"/>
                </a:lnTo>
                <a:lnTo>
                  <a:pt x="3706038" y="6003372"/>
                </a:lnTo>
                <a:lnTo>
                  <a:pt x="3965954" y="5768278"/>
                </a:lnTo>
                <a:lnTo>
                  <a:pt x="4213124" y="5519935"/>
                </a:lnTo>
                <a:lnTo>
                  <a:pt x="4446994" y="5258897"/>
                </a:lnTo>
                <a:lnTo>
                  <a:pt x="4667009" y="4985719"/>
                </a:lnTo>
                <a:lnTo>
                  <a:pt x="4872613" y="4700958"/>
                </a:lnTo>
                <a:lnTo>
                  <a:pt x="5063251" y="4405168"/>
                </a:lnTo>
                <a:lnTo>
                  <a:pt x="5238369" y="4098903"/>
                </a:lnTo>
                <a:lnTo>
                  <a:pt x="5397410" y="3782720"/>
                </a:lnTo>
                <a:lnTo>
                  <a:pt x="5539820" y="3457173"/>
                </a:lnTo>
                <a:lnTo>
                  <a:pt x="5665043" y="3122817"/>
                </a:lnTo>
                <a:lnTo>
                  <a:pt x="5772525" y="2780207"/>
                </a:lnTo>
                <a:lnTo>
                  <a:pt x="5861709" y="2429900"/>
                </a:lnTo>
                <a:lnTo>
                  <a:pt x="5932041" y="2072449"/>
                </a:lnTo>
                <a:lnTo>
                  <a:pt x="5982966" y="1708409"/>
                </a:lnTo>
                <a:lnTo>
                  <a:pt x="6013927" y="1338337"/>
                </a:lnTo>
                <a:lnTo>
                  <a:pt x="6024372" y="962787"/>
                </a:lnTo>
                <a:lnTo>
                  <a:pt x="6024285" y="928440"/>
                </a:lnTo>
                <a:lnTo>
                  <a:pt x="6023593" y="859870"/>
                </a:lnTo>
                <a:lnTo>
                  <a:pt x="6022211" y="791465"/>
                </a:lnTo>
                <a:lnTo>
                  <a:pt x="6020141" y="723230"/>
                </a:lnTo>
                <a:lnTo>
                  <a:pt x="6017385" y="655169"/>
                </a:lnTo>
                <a:lnTo>
                  <a:pt x="6013947" y="587284"/>
                </a:lnTo>
                <a:lnTo>
                  <a:pt x="6009828" y="519581"/>
                </a:lnTo>
                <a:lnTo>
                  <a:pt x="6005030" y="452062"/>
                </a:lnTo>
                <a:lnTo>
                  <a:pt x="5999556" y="384732"/>
                </a:lnTo>
                <a:lnTo>
                  <a:pt x="5993408" y="317594"/>
                </a:lnTo>
                <a:lnTo>
                  <a:pt x="5990082" y="2840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19100" y="1103376"/>
            <a:ext cx="4047744" cy="3284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6324600" y="2057400"/>
            <a:ext cx="6400800" cy="1530451"/>
          </a:xfrm>
          <a:prstGeom prst="rect">
            <a:avLst/>
          </a:prstGeom>
        </p:spPr>
        <p:txBody>
          <a:bodyPr wrap="square" lIns="0" tIns="39465" rIns="0" bIns="0" rtlCol="0">
            <a:noAutofit/>
          </a:bodyPr>
          <a:lstStyle/>
          <a:p>
            <a:pPr marL="12700">
              <a:lnSpc>
                <a:spcPts val="6215"/>
              </a:lnSpc>
            </a:pPr>
            <a:r>
              <a:rPr lang="en-GB" sz="4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LECTURE# 02</a:t>
            </a:r>
          </a:p>
          <a:p>
            <a:pPr marL="12700">
              <a:lnSpc>
                <a:spcPts val="6215"/>
              </a:lnSpc>
            </a:pPr>
            <a:r>
              <a:rPr lang="en-GB" sz="4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SOCIAL </a:t>
            </a:r>
            <a:r>
              <a:rPr lang="en-GB" sz="4000" b="1" spc="-2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GROUP</a:t>
            </a:r>
            <a:endParaRPr lang="en-GB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61106" y="3842537"/>
            <a:ext cx="2054309" cy="787704"/>
          </a:xfrm>
          <a:prstGeom prst="rect">
            <a:avLst/>
          </a:prstGeom>
        </p:spPr>
        <p:txBody>
          <a:bodyPr wrap="square" lIns="0" tIns="39370" rIns="0" bIns="0" rtlCol="0">
            <a:noAutofit/>
          </a:bodyPr>
          <a:lstStyle/>
          <a:p>
            <a:pPr marL="12700">
              <a:lnSpc>
                <a:spcPts val="6200"/>
              </a:lnSpc>
            </a:pPr>
            <a:endParaRPr lang="en-GB" sz="6000" spc="-25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ts val="6200"/>
              </a:lnSpc>
            </a:pPr>
            <a:endParaRPr lang="en-GB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ubtitle 3"/>
          <p:cNvSpPr txBox="1">
            <a:spLocks/>
          </p:cNvSpPr>
          <p:nvPr/>
        </p:nvSpPr>
        <p:spPr>
          <a:xfrm>
            <a:off x="4648200" y="5562600"/>
            <a:ext cx="7134560" cy="86142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DEPARTMENT: CITY AND REGIONAL PLANNING, LCWU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SUBJECT: SOCIOLOGY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COURSE INSTRUCTOR: MS. </a:t>
            </a:r>
            <a:r>
              <a:rPr lang="en-GB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ARYAL KHALID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580878" y="555752"/>
            <a:ext cx="3860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45" dirty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5334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Pressure Group</a:t>
            </a:r>
            <a:endParaRPr lang="en-GB" sz="48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447800"/>
            <a:ext cx="6629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Pressure groups are organized groups which influence politics through direct or indirect means.</a:t>
            </a:r>
          </a:p>
          <a:p>
            <a:pPr algn="just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They have specific interest in mind e.g. Trade, Union.</a:t>
            </a:r>
          </a:p>
          <a:p>
            <a:pPr algn="just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A pressure group is an interest group which exerts pressure on the government of the decision makers for the fulfilment of their interests.</a:t>
            </a:r>
          </a:p>
          <a:p>
            <a:pPr algn="just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Tries to bring about change in society by exerting pressure.</a:t>
            </a:r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4890795"/>
            <a:ext cx="3733800" cy="196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Example</a:t>
            </a:r>
          </a:p>
          <a:p>
            <a:pPr marL="12700">
              <a:spcBef>
                <a:spcPts val="1105"/>
              </a:spcBef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Opposition </a:t>
            </a:r>
            <a:r>
              <a:rPr lang="en-GB" sz="2400" spc="-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Parties</a:t>
            </a:r>
            <a:endParaRPr lang="en-GB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>
              <a:spcBef>
                <a:spcPts val="1005"/>
              </a:spcBef>
              <a:buFont typeface="Arial" pitchFamily="34" charset="0"/>
              <a:buChar char="•"/>
            </a:pPr>
            <a:r>
              <a:rPr lang="en-GB" sz="2400" spc="-1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Student’s </a:t>
            </a: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Pressure  </a:t>
            </a:r>
            <a:r>
              <a:rPr lang="en-GB" sz="2400" spc="-9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Groups</a:t>
            </a:r>
            <a:endParaRPr lang="en-GB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>
              <a:spcBef>
                <a:spcPts val="1000"/>
              </a:spcBef>
              <a:buFont typeface="Arial" pitchFamily="34" charset="0"/>
              <a:buChar char="•"/>
            </a:pPr>
            <a:r>
              <a:rPr lang="en-GB" sz="2400" spc="-26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Strikes</a:t>
            </a:r>
          </a:p>
        </p:txBody>
      </p:sp>
      <p:sp>
        <p:nvSpPr>
          <p:cNvPr id="9" name="object 2"/>
          <p:cNvSpPr/>
          <p:nvPr/>
        </p:nvSpPr>
        <p:spPr>
          <a:xfrm>
            <a:off x="7924800" y="2362200"/>
            <a:ext cx="3854194" cy="434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9566" y="210058"/>
            <a:ext cx="44069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  <a:tabLst>
                <a:tab pos="2404110" algn="l"/>
              </a:tabLst>
            </a:pPr>
            <a:r>
              <a:rPr sz="4800" b="1" spc="-5" dirty="0" smtClean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Formal</a:t>
            </a:r>
            <a:r>
              <a:rPr lang="en-GB" sz="4800" b="1" spc="-5" dirty="0" smtClean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 G</a:t>
            </a:r>
            <a:r>
              <a:rPr sz="4800" b="1" spc="-5" dirty="0" smtClean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roup</a:t>
            </a:r>
            <a:endParaRPr sz="48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0" y="1295400"/>
            <a:ext cx="7084061" cy="532197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584200" indent="-571500">
              <a:spcBef>
                <a:spcPts val="660"/>
              </a:spcBef>
              <a:buClr>
                <a:srgbClr val="000000"/>
              </a:buClr>
              <a:buFont typeface="Arial" pitchFamily="34" charset="0"/>
              <a:buChar char="•"/>
              <a:tabLst>
                <a:tab pos="584835" algn="l"/>
                <a:tab pos="2081530" algn="l"/>
              </a:tabLst>
            </a:pPr>
            <a:r>
              <a:rPr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Formal</a:t>
            </a: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groups </a:t>
            </a:r>
            <a:r>
              <a: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have a specific goal or mission.</a:t>
            </a:r>
          </a:p>
          <a:p>
            <a:pPr marL="584200" marR="5080" indent="-571500">
              <a:spcBef>
                <a:spcPts val="1050"/>
              </a:spcBef>
              <a:buClr>
                <a:srgbClr val="000000"/>
              </a:buClr>
              <a:buFont typeface="Arial" pitchFamily="34" charset="0"/>
              <a:buChar char="•"/>
              <a:tabLst>
                <a:tab pos="687705" algn="l"/>
                <a:tab pos="688340" algn="l"/>
              </a:tabLst>
            </a:pPr>
            <a:r>
              <a: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They also have a specific structure and positions of  authority.</a:t>
            </a:r>
          </a:p>
          <a:p>
            <a:pPr marL="584200" indent="-571500">
              <a:spcBef>
                <a:spcPts val="509"/>
              </a:spcBef>
              <a:buClr>
                <a:srgbClr val="000000"/>
              </a:buClr>
              <a:buFont typeface="Arial" pitchFamily="34" charset="0"/>
              <a:buChar char="•"/>
              <a:tabLst>
                <a:tab pos="584835" algn="l"/>
              </a:tabLst>
            </a:pPr>
            <a:r>
              <a: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It's structure is well defined.</a:t>
            </a:r>
          </a:p>
          <a:p>
            <a:pPr marL="584200" indent="-571500">
              <a:spcBef>
                <a:spcPts val="575"/>
              </a:spcBef>
              <a:buClr>
                <a:srgbClr val="000000"/>
              </a:buClr>
              <a:buFont typeface="Arial" pitchFamily="34" charset="0"/>
              <a:buChar char="•"/>
              <a:tabLst>
                <a:tab pos="584835" algn="l"/>
              </a:tabLst>
            </a:pPr>
            <a:r>
              <a: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It has professional </a:t>
            </a:r>
            <a:r>
              <a:rPr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relationship.</a:t>
            </a:r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84200" indent="-571500">
              <a:spcBef>
                <a:spcPts val="575"/>
              </a:spcBef>
              <a:buClr>
                <a:srgbClr val="000000"/>
              </a:buClr>
              <a:buFont typeface="Arial" pitchFamily="34" charset="0"/>
              <a:buChar char="•"/>
              <a:tabLst>
                <a:tab pos="584835" algn="l"/>
              </a:tabLst>
            </a:pPr>
            <a:r>
              <a:rPr lang="en-GB" sz="2400" spc="-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Small </a:t>
            </a: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size.</a:t>
            </a:r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84200" indent="-571500">
              <a:spcBef>
                <a:spcPts val="575"/>
              </a:spcBef>
              <a:buClr>
                <a:srgbClr val="000000"/>
              </a:buClr>
              <a:buFont typeface="Arial" pitchFamily="34" charset="0"/>
              <a:buChar char="•"/>
              <a:tabLst>
                <a:tab pos="584835" algn="l"/>
              </a:tabLst>
            </a:pPr>
            <a:r>
              <a:rPr lang="en-GB" sz="2400" spc="-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Deliberately</a:t>
            </a:r>
            <a:r>
              <a:rPr lang="en-GB" sz="2400" spc="-1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spc="-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formation.</a:t>
            </a:r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84200" indent="-571500">
              <a:spcBef>
                <a:spcPts val="575"/>
              </a:spcBef>
              <a:buClr>
                <a:srgbClr val="000000"/>
              </a:buClr>
              <a:buFont typeface="Arial" pitchFamily="34" charset="0"/>
              <a:buChar char="•"/>
              <a:tabLst>
                <a:tab pos="584835" algn="l"/>
              </a:tabLst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 a </a:t>
            </a:r>
            <a:r>
              <a:rPr lang="en-GB" sz="2400" spc="-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formal group, </a:t>
            </a: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sz="2400" spc="-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flow </a:t>
            </a: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GB" sz="2400" spc="-4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spc="-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communication  </a:t>
            </a: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 restricted </a:t>
            </a:r>
            <a:r>
              <a:rPr lang="en-GB" sz="2400" spc="-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due to the unity </a:t>
            </a: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GB" sz="2400" spc="-7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spc="-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command</a:t>
            </a:r>
            <a:endParaRPr lang="en-GB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84200" indent="-571500">
              <a:spcBef>
                <a:spcPts val="575"/>
              </a:spcBef>
              <a:buClr>
                <a:srgbClr val="000000"/>
              </a:buClr>
              <a:tabLst>
                <a:tab pos="584835" algn="l"/>
              </a:tabLst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Example</a:t>
            </a:r>
          </a:p>
          <a:p>
            <a:pPr marL="584200" indent="-571500">
              <a:spcBef>
                <a:spcPts val="575"/>
              </a:spcBef>
              <a:buClr>
                <a:srgbClr val="000000"/>
              </a:buClr>
              <a:buFont typeface="Arial" pitchFamily="34" charset="0"/>
              <a:buChar char="•"/>
              <a:tabLst>
                <a:tab pos="584835" algn="l"/>
              </a:tabLst>
            </a:pPr>
            <a:r>
              <a:rPr lang="en-GB" sz="2400" spc="-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Command &amp;</a:t>
            </a:r>
            <a:r>
              <a:rPr lang="en-GB" sz="2400" spc="-24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spc="-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task</a:t>
            </a:r>
            <a:endParaRPr lang="en-GB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84200" indent="-571500">
              <a:spcBef>
                <a:spcPts val="575"/>
              </a:spcBef>
              <a:buClr>
                <a:srgbClr val="000000"/>
              </a:buClr>
              <a:tabLst>
                <a:tab pos="584835" algn="l"/>
              </a:tabLst>
            </a:pPr>
            <a:endParaRPr sz="24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580878" y="555752"/>
            <a:ext cx="3860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45" dirty="0">
                <a:solidFill>
                  <a:srgbClr val="FFFFFF"/>
                </a:solidFill>
                <a:latin typeface="Arial"/>
                <a:cs typeface="Arial"/>
              </a:rPr>
              <a:t>23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2"/>
          <p:cNvSpPr/>
          <p:nvPr/>
        </p:nvSpPr>
        <p:spPr>
          <a:xfrm>
            <a:off x="7620000" y="3048000"/>
            <a:ext cx="4343400" cy="35722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86232"/>
            <a:ext cx="537083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4800" b="1" dirty="0" smtClean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Informal</a:t>
            </a:r>
            <a:r>
              <a:rPr sz="4800" b="1" spc="-65" dirty="0" smtClean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GB" sz="4800" b="1" spc="-20" dirty="0" err="1" smtClean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Gr</a:t>
            </a:r>
            <a:r>
              <a:rPr sz="4800" b="1" spc="-20" dirty="0" err="1" smtClean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oups</a:t>
            </a:r>
            <a:endParaRPr sz="4800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9600" y="1266085"/>
            <a:ext cx="6779261" cy="559191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469900" marR="532130" indent="-457200">
              <a:spcBef>
                <a:spcPts val="585"/>
              </a:spcBef>
              <a:buChar char="•"/>
              <a:tabLst>
                <a:tab pos="469900" algn="l"/>
                <a:tab pos="470534" algn="l"/>
              </a:tabLst>
            </a:pPr>
            <a:r>
              <a: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They are based on the group members' shared  interests and goals.</a:t>
            </a:r>
          </a:p>
          <a:p>
            <a:pPr marL="469900" marR="7620" indent="-457200">
              <a:spcBef>
                <a:spcPts val="994"/>
              </a:spcBef>
              <a:buChar char="•"/>
              <a:tabLst>
                <a:tab pos="469900" algn="l"/>
                <a:tab pos="470534" algn="l"/>
              </a:tabLst>
            </a:pPr>
            <a:r>
              <a: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Informal </a:t>
            </a:r>
            <a:r>
              <a:rPr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groups </a:t>
            </a:r>
            <a:r>
              <a: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are not structured with a specific  goal in mind.</a:t>
            </a:r>
          </a:p>
          <a:p>
            <a:pPr marL="469900" indent="-457200">
              <a:spcBef>
                <a:spcPts val="505"/>
              </a:spcBef>
              <a:buChar char="•"/>
              <a:tabLst>
                <a:tab pos="469900" algn="l"/>
                <a:tab pos="470534" algn="l"/>
              </a:tabLst>
            </a:pPr>
            <a:r>
              <a: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Group members interact on a very personal level.</a:t>
            </a:r>
          </a:p>
          <a:p>
            <a:pPr marL="469900" indent="-457200">
              <a:spcBef>
                <a:spcPts val="580"/>
              </a:spcBef>
              <a:buChar char="•"/>
              <a:tabLst>
                <a:tab pos="469900" algn="l"/>
                <a:tab pos="470534" algn="l"/>
              </a:tabLst>
            </a:pPr>
            <a:r>
              <a: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No level of authority</a:t>
            </a:r>
            <a:r>
              <a:rPr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69900" indent="-457200">
              <a:spcBef>
                <a:spcPts val="580"/>
              </a:spcBef>
              <a:buChar char="•"/>
              <a:tabLst>
                <a:tab pos="469900" algn="l"/>
                <a:tab pos="470534" algn="l"/>
              </a:tabLst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Large in size</a:t>
            </a:r>
          </a:p>
          <a:p>
            <a:pPr marL="469900" indent="-457200">
              <a:spcBef>
                <a:spcPts val="580"/>
              </a:spcBef>
              <a:buChar char="•"/>
              <a:tabLst>
                <a:tab pos="469900" algn="l"/>
                <a:tab pos="470534" algn="l"/>
              </a:tabLst>
            </a:pPr>
            <a:r>
              <a:rPr lang="en-GB" sz="2400" spc="-2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Voluntarily </a:t>
            </a:r>
            <a:r>
              <a:rPr lang="en-GB" sz="2400" spc="-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formation.</a:t>
            </a:r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69900" indent="-457200">
              <a:spcBef>
                <a:spcPts val="580"/>
              </a:spcBef>
              <a:buChar char="•"/>
              <a:tabLst>
                <a:tab pos="469900" algn="l"/>
                <a:tab pos="470534" algn="l"/>
              </a:tabLst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Personal </a:t>
            </a:r>
            <a:r>
              <a:rPr lang="en-GB" sz="2400" spc="-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relationship.</a:t>
            </a:r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69900" indent="-457200">
              <a:spcBef>
                <a:spcPts val="580"/>
              </a:spcBef>
              <a:buChar char="•"/>
              <a:tabLst>
                <a:tab pos="469900" algn="l"/>
                <a:tab pos="470534" algn="l"/>
              </a:tabLst>
            </a:pPr>
            <a:r>
              <a:rPr lang="en-GB" sz="2400" spc="-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Informal group, the flow </a:t>
            </a: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  </a:t>
            </a:r>
            <a:r>
              <a:rPr lang="en-GB" sz="2400" spc="-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communication </a:t>
            </a: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stretches in </a:t>
            </a:r>
            <a:r>
              <a:rPr lang="en-GB" sz="2400" spc="-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GB" sz="2400" spc="-4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spc="-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directions;  there </a:t>
            </a: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 no such</a:t>
            </a:r>
            <a:r>
              <a:rPr lang="en-GB" sz="2400" spc="-6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restriction.</a:t>
            </a:r>
          </a:p>
          <a:p>
            <a:pPr marL="469900" indent="-457200">
              <a:spcBef>
                <a:spcPts val="580"/>
              </a:spcBef>
              <a:buChar char="•"/>
              <a:tabLst>
                <a:tab pos="469900" algn="l"/>
                <a:tab pos="470534" algn="l"/>
              </a:tabLst>
            </a:pPr>
            <a:endParaRPr sz="28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580878" y="555752"/>
            <a:ext cx="3860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45" dirty="0">
                <a:solidFill>
                  <a:srgbClr val="FFFFFF"/>
                </a:solidFill>
                <a:latin typeface="Arial"/>
                <a:cs typeface="Arial"/>
              </a:rPr>
              <a:t>27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2"/>
          <p:cNvSpPr/>
          <p:nvPr/>
        </p:nvSpPr>
        <p:spPr>
          <a:xfrm>
            <a:off x="7467600" y="304800"/>
            <a:ext cx="45720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848600" y="4742036"/>
            <a:ext cx="4038600" cy="2115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Example</a:t>
            </a:r>
          </a:p>
          <a:p>
            <a:pPr marL="12700">
              <a:lnSpc>
                <a:spcPct val="100000"/>
              </a:lnSpc>
              <a:spcBef>
                <a:spcPts val="660"/>
              </a:spcBef>
              <a:buFont typeface="Arial" pitchFamily="34" charset="0"/>
              <a:buChar char="•"/>
            </a:pPr>
            <a:r>
              <a:rPr lang="en-GB" sz="2400" spc="7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Families.</a:t>
            </a:r>
            <a:endParaRPr lang="en-GB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  <a:buFont typeface="Arial" pitchFamily="34" charset="0"/>
              <a:buChar char="•"/>
            </a:pPr>
            <a:r>
              <a:rPr lang="en-GB" sz="2400" spc="35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group of local </a:t>
            </a:r>
            <a:r>
              <a:rPr lang="en-GB" sz="2400" spc="-51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spc="-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mothers.</a:t>
            </a:r>
            <a:endParaRPr lang="en-GB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  <a:buFont typeface="Arial" pitchFamily="34" charset="0"/>
              <a:buChar char="•"/>
            </a:pPr>
            <a:r>
              <a:rPr lang="en-GB" sz="2400" spc="14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Peer</a:t>
            </a:r>
            <a:r>
              <a:rPr lang="en-GB" sz="2400" spc="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groups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228600"/>
            <a:ext cx="293497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4800" b="1" dirty="0" smtClean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In</a:t>
            </a:r>
            <a:r>
              <a:rPr lang="en-GB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 G</a:t>
            </a:r>
            <a:r>
              <a:rPr sz="4800" b="1" spc="-100" dirty="0" smtClean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r</a:t>
            </a:r>
            <a:r>
              <a:rPr sz="4800" b="1" dirty="0" smtClean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ou</a:t>
            </a:r>
            <a:r>
              <a:rPr sz="4800" b="1" spc="-10" dirty="0" smtClean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p</a:t>
            </a:r>
            <a:endParaRPr sz="4800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0" y="1295400"/>
            <a:ext cx="10134600" cy="650434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41300" marR="1785620" indent="-228600">
              <a:spcBef>
                <a:spcPts val="960"/>
              </a:spcBef>
              <a:buClr>
                <a:srgbClr val="000000"/>
              </a:buClr>
              <a:buChar char="•"/>
              <a:tabLst>
                <a:tab pos="241935" algn="l"/>
              </a:tabLst>
            </a:pPr>
            <a:r>
              <a: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Ingroup is a social group to which a person  psychologically identifies as being a member.</a:t>
            </a:r>
          </a:p>
          <a:p>
            <a:pPr marL="241300" marR="1339215" indent="-228600">
              <a:spcBef>
                <a:spcPts val="1000"/>
              </a:spcBef>
              <a:buClr>
                <a:srgbClr val="000000"/>
              </a:buClr>
              <a:buChar char="•"/>
              <a:tabLst>
                <a:tab pos="241935" algn="l"/>
              </a:tabLst>
            </a:pPr>
            <a:r>
              <a: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 group members use the term ‘we’ to express  themselves</a:t>
            </a:r>
          </a:p>
          <a:p>
            <a:pPr marL="241300" marR="5080" indent="-228600">
              <a:spcBef>
                <a:spcPts val="980"/>
              </a:spcBef>
              <a:buClr>
                <a:srgbClr val="000000"/>
              </a:buClr>
              <a:buChar char="•"/>
              <a:tabLst>
                <a:tab pos="241935" algn="l"/>
              </a:tabLst>
            </a:pPr>
            <a:r>
              <a: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Similarity in behavior, attitude and opinion is observed  among the members of in group</a:t>
            </a:r>
            <a:r>
              <a:rPr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41300" indent="-228600">
              <a:spcBef>
                <a:spcPts val="155"/>
              </a:spcBef>
              <a:buClr>
                <a:srgbClr val="000000"/>
              </a:buClr>
              <a:buChar char="•"/>
              <a:tabLst>
                <a:tab pos="241935" algn="l"/>
              </a:tabLst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 group members have positive attitude towards  their own in group.</a:t>
            </a:r>
          </a:p>
          <a:p>
            <a:pPr marL="241300" indent="-228600" algn="just">
              <a:spcBef>
                <a:spcPts val="155"/>
              </a:spcBef>
              <a:buClr>
                <a:srgbClr val="000000"/>
              </a:buClr>
              <a:buChar char="•"/>
              <a:tabLst>
                <a:tab pos="241935" algn="l"/>
              </a:tabLst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Members of in group display co-operation, good-will,  mutual help and possess a sense of solidarity, a feeling  of brotherhood and readiness to sacrifice themselves  for the groups</a:t>
            </a:r>
          </a:p>
          <a:p>
            <a:pPr marL="241300" indent="-228600" algn="just">
              <a:spcBef>
                <a:spcPts val="155"/>
              </a:spcBef>
              <a:buClr>
                <a:srgbClr val="000000"/>
              </a:buClr>
              <a:buChar char="•"/>
              <a:tabLst>
                <a:tab pos="241935" algn="l"/>
              </a:tabLst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Members of in group feel that their personal welfare  is bound up with other members of group but out  group members do not feel so.</a:t>
            </a:r>
          </a:p>
          <a:p>
            <a:pPr algn="just"/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Example</a:t>
            </a:r>
          </a:p>
          <a:p>
            <a:pPr algn="just">
              <a:buFont typeface="Arial" pitchFamily="34" charset="0"/>
              <a:buChar char="•"/>
            </a:pPr>
            <a:r>
              <a:rPr lang="en-GB" sz="2400" spc="-1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One’s </a:t>
            </a:r>
            <a:r>
              <a:rPr lang="en-GB" sz="2400" spc="-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college are example of in</a:t>
            </a: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spc="-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group</a:t>
            </a:r>
            <a:endParaRPr lang="en-GB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41300" indent="-228600" algn="just">
              <a:spcBef>
                <a:spcPts val="155"/>
              </a:spcBef>
              <a:buClr>
                <a:srgbClr val="000000"/>
              </a:buClr>
              <a:tabLst>
                <a:tab pos="241935" algn="l"/>
              </a:tabLst>
            </a:pPr>
            <a:endParaRPr lang="en-GB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41300" indent="-228600">
              <a:spcBef>
                <a:spcPts val="155"/>
              </a:spcBef>
              <a:buClr>
                <a:srgbClr val="000000"/>
              </a:buClr>
              <a:tabLst>
                <a:tab pos="241935" algn="l"/>
              </a:tabLst>
            </a:pPr>
            <a:endParaRPr lang="en-GB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41300" indent="-228600">
              <a:lnSpc>
                <a:spcPct val="100000"/>
              </a:lnSpc>
              <a:spcBef>
                <a:spcPts val="155"/>
              </a:spcBef>
              <a:buClr>
                <a:srgbClr val="000000"/>
              </a:buClr>
              <a:buChar char="•"/>
              <a:tabLst>
                <a:tab pos="241935" algn="l"/>
              </a:tabLst>
            </a:pPr>
            <a:endParaRPr sz="28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580878" y="555752"/>
            <a:ext cx="3860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45" dirty="0">
                <a:solidFill>
                  <a:srgbClr val="FFFFFF"/>
                </a:solidFill>
                <a:latin typeface="Arial"/>
                <a:cs typeface="Arial"/>
              </a:rPr>
              <a:t>31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58200" y="44958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spc="-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2"/>
          <p:cNvSpPr/>
          <p:nvPr/>
        </p:nvSpPr>
        <p:spPr>
          <a:xfrm>
            <a:off x="8458200" y="304800"/>
            <a:ext cx="3505200" cy="236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90627"/>
            <a:ext cx="367601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Out</a:t>
            </a:r>
            <a:r>
              <a:rPr sz="4800" b="1" spc="-8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4800" b="1" spc="-2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group</a:t>
            </a:r>
            <a:endParaRPr sz="4800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0600" y="1447800"/>
            <a:ext cx="9827261" cy="5177443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indent="-228600" algn="just">
              <a:lnSpc>
                <a:spcPct val="100000"/>
              </a:lnSpc>
              <a:spcBef>
                <a:spcPts val="425"/>
              </a:spcBef>
              <a:buClr>
                <a:srgbClr val="000000"/>
              </a:buClr>
              <a:buChar char="•"/>
              <a:tabLst>
                <a:tab pos="241935" algn="l"/>
              </a:tabLst>
            </a:pPr>
            <a:r>
              <a: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Outgroup is a social group with which an individual does not identify</a:t>
            </a:r>
          </a:p>
          <a:p>
            <a:pPr marL="241300" indent="-228600" algn="just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Char char="•"/>
              <a:tabLst>
                <a:tab pos="241935" algn="l"/>
              </a:tabLst>
            </a:pPr>
            <a:r>
              <a: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They use the term ‘they’ for the members of out-group.</a:t>
            </a:r>
          </a:p>
          <a:p>
            <a:pPr marL="241300" marR="796290" indent="-228600" algn="just">
              <a:lnSpc>
                <a:spcPts val="2690"/>
              </a:lnSpc>
              <a:spcBef>
                <a:spcPts val="990"/>
              </a:spcBef>
              <a:buClr>
                <a:srgbClr val="000000"/>
              </a:buClr>
              <a:buChar char="•"/>
              <a:tabLst>
                <a:tab pos="241935" algn="l"/>
              </a:tabLst>
            </a:pPr>
            <a:r>
              <a: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They show dissimilar behavior; attitude and opinion towards the  members of out group.</a:t>
            </a:r>
          </a:p>
          <a:p>
            <a:pPr marL="241300" indent="-228600" algn="just">
              <a:lnSpc>
                <a:spcPct val="100000"/>
              </a:lnSpc>
              <a:spcBef>
                <a:spcPts val="345"/>
              </a:spcBef>
              <a:buClr>
                <a:srgbClr val="000000"/>
              </a:buClr>
              <a:buChar char="•"/>
              <a:tabLst>
                <a:tab pos="241935" algn="l"/>
              </a:tabLst>
            </a:pPr>
            <a:r>
              <a: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They have negative attitudes towards their out group.</a:t>
            </a:r>
          </a:p>
          <a:p>
            <a:pPr marL="241300" indent="-228600" algn="just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Char char="•"/>
              <a:tabLst>
                <a:tab pos="241935" algn="l"/>
              </a:tabLst>
            </a:pPr>
            <a:r>
              <a: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It is not depend on ethnocentrism.</a:t>
            </a:r>
          </a:p>
          <a:p>
            <a:pPr marL="241300" marR="1025525" indent="-228600" algn="just">
              <a:lnSpc>
                <a:spcPct val="80000"/>
              </a:lnSpc>
              <a:spcBef>
                <a:spcPts val="1010"/>
              </a:spcBef>
              <a:buClr>
                <a:srgbClr val="000000"/>
              </a:buClr>
              <a:buChar char="•"/>
              <a:tabLst>
                <a:tab pos="241935" algn="l"/>
              </a:tabLst>
            </a:pPr>
            <a:r>
              <a: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Individual shows a sense of avoidance, dislike, indifference and  antagonism towards the members of out group.</a:t>
            </a:r>
          </a:p>
          <a:p>
            <a:pPr marL="241300" marR="5080" indent="-228600" algn="just">
              <a:lnSpc>
                <a:spcPct val="80000"/>
              </a:lnSpc>
              <a:spcBef>
                <a:spcPts val="1000"/>
              </a:spcBef>
              <a:buClr>
                <a:srgbClr val="000000"/>
              </a:buClr>
              <a:buChar char="•"/>
              <a:tabLst>
                <a:tab pos="241935" algn="l"/>
              </a:tabLst>
            </a:pPr>
            <a:r>
              <a: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Members of in group feel that their personal welfare is bound up with  other members of group but out group members do not feel so</a:t>
            </a:r>
            <a:r>
              <a:rPr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41300" marR="5080" indent="-228600" algn="just">
              <a:lnSpc>
                <a:spcPct val="80000"/>
              </a:lnSpc>
              <a:spcBef>
                <a:spcPts val="1000"/>
              </a:spcBef>
              <a:buClr>
                <a:srgbClr val="000000"/>
              </a:buClr>
              <a:tabLst>
                <a:tab pos="241935" algn="l"/>
              </a:tabLst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Example  </a:t>
            </a:r>
          </a:p>
          <a:p>
            <a:pPr marL="241300" marR="5080" indent="-228600" algn="just">
              <a:lnSpc>
                <a:spcPct val="80000"/>
              </a:lnSpc>
              <a:spcBef>
                <a:spcPts val="1000"/>
              </a:spcBef>
              <a:buClr>
                <a:srgbClr val="000000"/>
              </a:buClr>
              <a:buFont typeface="Arial" pitchFamily="34" charset="0"/>
              <a:buChar char="•"/>
              <a:tabLst>
                <a:tab pos="241935" algn="l"/>
              </a:tabLst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Indians cricket team </a:t>
            </a:r>
            <a:r>
              <a:rPr lang="en-GB" sz="2400" spc="-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 an </a:t>
            </a: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out </a:t>
            </a:r>
            <a:r>
              <a:rPr lang="en-GB" sz="2400" spc="-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group </a:t>
            </a: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GB" sz="2400" spc="-1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Pakistan Cricket Team.</a:t>
            </a:r>
            <a:endParaRPr lang="en-GB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41300" marR="5080" indent="-228600" algn="just">
              <a:lnSpc>
                <a:spcPct val="80000"/>
              </a:lnSpc>
              <a:spcBef>
                <a:spcPts val="1000"/>
              </a:spcBef>
              <a:buClr>
                <a:srgbClr val="000000"/>
              </a:buClr>
              <a:tabLst>
                <a:tab pos="241935" algn="l"/>
              </a:tabLst>
            </a:pPr>
            <a:endParaRPr sz="24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580878" y="555752"/>
            <a:ext cx="3860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45" dirty="0">
                <a:solidFill>
                  <a:srgbClr val="FFFFFF"/>
                </a:solidFill>
                <a:latin typeface="Arial"/>
                <a:cs typeface="Arial"/>
              </a:rPr>
              <a:t>35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2415098" y="0"/>
            <a:ext cx="2754309" cy="6844283"/>
          </a:xfrm>
          <a:custGeom>
            <a:avLst/>
            <a:gdLst/>
            <a:ahLst/>
            <a:cxnLst/>
            <a:rect l="l" t="t" r="r" b="b"/>
            <a:pathLst>
              <a:path w="2754309" h="6844283">
                <a:moveTo>
                  <a:pt x="2754309" y="0"/>
                </a:moveTo>
                <a:lnTo>
                  <a:pt x="2416490" y="178241"/>
                </a:lnTo>
                <a:lnTo>
                  <a:pt x="2091625" y="395432"/>
                </a:lnTo>
                <a:lnTo>
                  <a:pt x="1781907" y="647956"/>
                </a:lnTo>
                <a:lnTo>
                  <a:pt x="1489528" y="932200"/>
                </a:lnTo>
                <a:lnTo>
                  <a:pt x="1216679" y="1244548"/>
                </a:lnTo>
                <a:lnTo>
                  <a:pt x="965552" y="1581386"/>
                </a:lnTo>
                <a:lnTo>
                  <a:pt x="738339" y="1939099"/>
                </a:lnTo>
                <a:lnTo>
                  <a:pt x="537233" y="2314072"/>
                </a:lnTo>
                <a:lnTo>
                  <a:pt x="364424" y="2702690"/>
                </a:lnTo>
                <a:lnTo>
                  <a:pt x="222104" y="3101340"/>
                </a:lnTo>
                <a:lnTo>
                  <a:pt x="112466" y="3506405"/>
                </a:lnTo>
                <a:lnTo>
                  <a:pt x="37700" y="3914272"/>
                </a:lnTo>
                <a:lnTo>
                  <a:pt x="0" y="4321325"/>
                </a:lnTo>
                <a:lnTo>
                  <a:pt x="1556" y="4723950"/>
                </a:lnTo>
                <a:lnTo>
                  <a:pt x="44560" y="5118532"/>
                </a:lnTo>
                <a:lnTo>
                  <a:pt x="131205" y="5501457"/>
                </a:lnTo>
                <a:lnTo>
                  <a:pt x="263681" y="5869109"/>
                </a:lnTo>
                <a:lnTo>
                  <a:pt x="444182" y="6217874"/>
                </a:lnTo>
                <a:lnTo>
                  <a:pt x="674898" y="6544137"/>
                </a:lnTo>
                <a:lnTo>
                  <a:pt x="958021" y="6844283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68178" y="0"/>
            <a:ext cx="2629373" cy="6844283"/>
          </a:xfrm>
          <a:custGeom>
            <a:avLst/>
            <a:gdLst/>
            <a:ahLst/>
            <a:cxnLst/>
            <a:rect l="l" t="t" r="r" b="b"/>
            <a:pathLst>
              <a:path w="2629373" h="6844283">
                <a:moveTo>
                  <a:pt x="2629373" y="0"/>
                </a:moveTo>
                <a:lnTo>
                  <a:pt x="2305799" y="190295"/>
                </a:lnTo>
                <a:lnTo>
                  <a:pt x="1994957" y="416729"/>
                </a:lnTo>
                <a:lnTo>
                  <a:pt x="1698889" y="675944"/>
                </a:lnTo>
                <a:lnTo>
                  <a:pt x="1419638" y="964582"/>
                </a:lnTo>
                <a:lnTo>
                  <a:pt x="1159245" y="1279284"/>
                </a:lnTo>
                <a:lnTo>
                  <a:pt x="919751" y="1616694"/>
                </a:lnTo>
                <a:lnTo>
                  <a:pt x="703199" y="1973453"/>
                </a:lnTo>
                <a:lnTo>
                  <a:pt x="511631" y="2346204"/>
                </a:lnTo>
                <a:lnTo>
                  <a:pt x="347087" y="2731588"/>
                </a:lnTo>
                <a:lnTo>
                  <a:pt x="211611" y="3126247"/>
                </a:lnTo>
                <a:lnTo>
                  <a:pt x="107242" y="3526825"/>
                </a:lnTo>
                <a:lnTo>
                  <a:pt x="36025" y="3929963"/>
                </a:lnTo>
                <a:lnTo>
                  <a:pt x="0" y="4332303"/>
                </a:lnTo>
                <a:lnTo>
                  <a:pt x="1208" y="4730487"/>
                </a:lnTo>
                <a:lnTo>
                  <a:pt x="41692" y="5121157"/>
                </a:lnTo>
                <a:lnTo>
                  <a:pt x="123494" y="5500957"/>
                </a:lnTo>
                <a:lnTo>
                  <a:pt x="248656" y="5866527"/>
                </a:lnTo>
                <a:lnTo>
                  <a:pt x="419218" y="6214510"/>
                </a:lnTo>
                <a:lnTo>
                  <a:pt x="637223" y="6541548"/>
                </a:lnTo>
                <a:lnTo>
                  <a:pt x="904713" y="6844283"/>
                </a:lnTo>
              </a:path>
            </a:pathLst>
          </a:custGeom>
          <a:ln w="9144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32070" y="0"/>
            <a:ext cx="2590221" cy="6844283"/>
          </a:xfrm>
          <a:custGeom>
            <a:avLst/>
            <a:gdLst/>
            <a:ahLst/>
            <a:cxnLst/>
            <a:rect l="l" t="t" r="r" b="b"/>
            <a:pathLst>
              <a:path w="2590221" h="6844283">
                <a:moveTo>
                  <a:pt x="2590221" y="0"/>
                </a:moveTo>
                <a:lnTo>
                  <a:pt x="2272157" y="193477"/>
                </a:lnTo>
                <a:lnTo>
                  <a:pt x="1966511" y="422373"/>
                </a:lnTo>
                <a:lnTo>
                  <a:pt x="1675299" y="683396"/>
                </a:lnTo>
                <a:lnTo>
                  <a:pt x="1400533" y="973250"/>
                </a:lnTo>
                <a:lnTo>
                  <a:pt x="1144227" y="1288643"/>
                </a:lnTo>
                <a:lnTo>
                  <a:pt x="908395" y="1626279"/>
                </a:lnTo>
                <a:lnTo>
                  <a:pt x="695050" y="1982866"/>
                </a:lnTo>
                <a:lnTo>
                  <a:pt x="506208" y="2355110"/>
                </a:lnTo>
                <a:lnTo>
                  <a:pt x="343880" y="2739716"/>
                </a:lnTo>
                <a:lnTo>
                  <a:pt x="210082" y="3133391"/>
                </a:lnTo>
                <a:lnTo>
                  <a:pt x="106827" y="3532841"/>
                </a:lnTo>
                <a:lnTo>
                  <a:pt x="36128" y="3934772"/>
                </a:lnTo>
                <a:lnTo>
                  <a:pt x="0" y="4335891"/>
                </a:lnTo>
                <a:lnTo>
                  <a:pt x="455" y="4732903"/>
                </a:lnTo>
                <a:lnTo>
                  <a:pt x="39509" y="5122515"/>
                </a:lnTo>
                <a:lnTo>
                  <a:pt x="119175" y="5501432"/>
                </a:lnTo>
                <a:lnTo>
                  <a:pt x="241466" y="5866362"/>
                </a:lnTo>
                <a:lnTo>
                  <a:pt x="408396" y="6214009"/>
                </a:lnTo>
                <a:lnTo>
                  <a:pt x="621980" y="6541081"/>
                </a:lnTo>
                <a:lnTo>
                  <a:pt x="884230" y="6844283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96300" y="0"/>
            <a:ext cx="2349563" cy="6844283"/>
          </a:xfrm>
          <a:custGeom>
            <a:avLst/>
            <a:gdLst/>
            <a:ahLst/>
            <a:cxnLst/>
            <a:rect l="l" t="t" r="r" b="b"/>
            <a:pathLst>
              <a:path w="2349563" h="6844283">
                <a:moveTo>
                  <a:pt x="2349563" y="0"/>
                </a:moveTo>
                <a:lnTo>
                  <a:pt x="2052940" y="200831"/>
                </a:lnTo>
                <a:lnTo>
                  <a:pt x="1769804" y="436113"/>
                </a:lnTo>
                <a:lnTo>
                  <a:pt x="1501745" y="702586"/>
                </a:lnTo>
                <a:lnTo>
                  <a:pt x="1250352" y="996988"/>
                </a:lnTo>
                <a:lnTo>
                  <a:pt x="1017214" y="1316057"/>
                </a:lnTo>
                <a:lnTo>
                  <a:pt x="803921" y="1656531"/>
                </a:lnTo>
                <a:lnTo>
                  <a:pt x="612061" y="2015149"/>
                </a:lnTo>
                <a:lnTo>
                  <a:pt x="443224" y="2388650"/>
                </a:lnTo>
                <a:lnTo>
                  <a:pt x="298999" y="2773772"/>
                </a:lnTo>
                <a:lnTo>
                  <a:pt x="180975" y="3167253"/>
                </a:lnTo>
                <a:lnTo>
                  <a:pt x="90741" y="3565831"/>
                </a:lnTo>
                <a:lnTo>
                  <a:pt x="29886" y="3966246"/>
                </a:lnTo>
                <a:lnTo>
                  <a:pt x="0" y="4365236"/>
                </a:lnTo>
                <a:lnTo>
                  <a:pt x="2671" y="4759538"/>
                </a:lnTo>
                <a:lnTo>
                  <a:pt x="39489" y="5145893"/>
                </a:lnTo>
                <a:lnTo>
                  <a:pt x="112043" y="5521037"/>
                </a:lnTo>
                <a:lnTo>
                  <a:pt x="221922" y="5881710"/>
                </a:lnTo>
                <a:lnTo>
                  <a:pt x="370715" y="6224649"/>
                </a:lnTo>
                <a:lnTo>
                  <a:pt x="560011" y="6546595"/>
                </a:lnTo>
                <a:lnTo>
                  <a:pt x="791400" y="6844283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55731" y="0"/>
            <a:ext cx="2363640" cy="6844283"/>
          </a:xfrm>
          <a:custGeom>
            <a:avLst/>
            <a:gdLst/>
            <a:ahLst/>
            <a:cxnLst/>
            <a:rect l="l" t="t" r="r" b="b"/>
            <a:pathLst>
              <a:path w="2363640" h="6844283">
                <a:moveTo>
                  <a:pt x="2363640" y="0"/>
                </a:moveTo>
                <a:lnTo>
                  <a:pt x="2068343" y="206117"/>
                </a:lnTo>
                <a:lnTo>
                  <a:pt x="1786401" y="444590"/>
                </a:lnTo>
                <a:lnTo>
                  <a:pt x="1519340" y="712414"/>
                </a:lnTo>
                <a:lnTo>
                  <a:pt x="1268684" y="1006583"/>
                </a:lnTo>
                <a:lnTo>
                  <a:pt x="1035960" y="1324094"/>
                </a:lnTo>
                <a:lnTo>
                  <a:pt x="822692" y="1661940"/>
                </a:lnTo>
                <a:lnTo>
                  <a:pt x="630405" y="2017117"/>
                </a:lnTo>
                <a:lnTo>
                  <a:pt x="460625" y="2386620"/>
                </a:lnTo>
                <a:lnTo>
                  <a:pt x="314877" y="2767444"/>
                </a:lnTo>
                <a:lnTo>
                  <a:pt x="194686" y="3156585"/>
                </a:lnTo>
                <a:lnTo>
                  <a:pt x="101578" y="3551036"/>
                </a:lnTo>
                <a:lnTo>
                  <a:pt x="37077" y="3947793"/>
                </a:lnTo>
                <a:lnTo>
                  <a:pt x="2709" y="4343852"/>
                </a:lnTo>
                <a:lnTo>
                  <a:pt x="0" y="4736207"/>
                </a:lnTo>
                <a:lnTo>
                  <a:pt x="30473" y="5121854"/>
                </a:lnTo>
                <a:lnTo>
                  <a:pt x="95656" y="5497787"/>
                </a:lnTo>
                <a:lnTo>
                  <a:pt x="197072" y="5861001"/>
                </a:lnTo>
                <a:lnTo>
                  <a:pt x="336247" y="6208492"/>
                </a:lnTo>
                <a:lnTo>
                  <a:pt x="514707" y="6537254"/>
                </a:lnTo>
                <a:lnTo>
                  <a:pt x="733976" y="6844283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50854" y="0"/>
            <a:ext cx="2455157" cy="6844283"/>
          </a:xfrm>
          <a:custGeom>
            <a:avLst/>
            <a:gdLst/>
            <a:ahLst/>
            <a:cxnLst/>
            <a:rect l="l" t="t" r="r" b="b"/>
            <a:pathLst>
              <a:path w="2455157" h="6844283">
                <a:moveTo>
                  <a:pt x="2455157" y="0"/>
                </a:moveTo>
                <a:lnTo>
                  <a:pt x="2170683" y="216781"/>
                </a:lnTo>
                <a:lnTo>
                  <a:pt x="1894584" y="463192"/>
                </a:lnTo>
                <a:lnTo>
                  <a:pt x="1628961" y="736496"/>
                </a:lnTo>
                <a:lnTo>
                  <a:pt x="1375918" y="1033954"/>
                </a:lnTo>
                <a:lnTo>
                  <a:pt x="1137558" y="1352829"/>
                </a:lnTo>
                <a:lnTo>
                  <a:pt x="915983" y="1690383"/>
                </a:lnTo>
                <a:lnTo>
                  <a:pt x="713296" y="2043879"/>
                </a:lnTo>
                <a:lnTo>
                  <a:pt x="531601" y="2410577"/>
                </a:lnTo>
                <a:lnTo>
                  <a:pt x="372999" y="2787742"/>
                </a:lnTo>
                <a:lnTo>
                  <a:pt x="239594" y="3172634"/>
                </a:lnTo>
                <a:lnTo>
                  <a:pt x="133489" y="3562517"/>
                </a:lnTo>
                <a:lnTo>
                  <a:pt x="56786" y="3954651"/>
                </a:lnTo>
                <a:lnTo>
                  <a:pt x="11589" y="4346301"/>
                </a:lnTo>
                <a:lnTo>
                  <a:pt x="0" y="4734727"/>
                </a:lnTo>
                <a:lnTo>
                  <a:pt x="24121" y="5117193"/>
                </a:lnTo>
                <a:lnTo>
                  <a:pt x="86056" y="5490959"/>
                </a:lnTo>
                <a:lnTo>
                  <a:pt x="187908" y="5853289"/>
                </a:lnTo>
                <a:lnTo>
                  <a:pt x="331780" y="6201445"/>
                </a:lnTo>
                <a:lnTo>
                  <a:pt x="519773" y="6532689"/>
                </a:lnTo>
                <a:lnTo>
                  <a:pt x="753992" y="6844283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12377" y="0"/>
            <a:ext cx="2203846" cy="6844283"/>
          </a:xfrm>
          <a:custGeom>
            <a:avLst/>
            <a:gdLst/>
            <a:ahLst/>
            <a:cxnLst/>
            <a:rect l="l" t="t" r="r" b="b"/>
            <a:pathLst>
              <a:path w="2203846" h="6844283">
                <a:moveTo>
                  <a:pt x="2203846" y="0"/>
                </a:moveTo>
                <a:lnTo>
                  <a:pt x="1953364" y="239908"/>
                </a:lnTo>
                <a:lnTo>
                  <a:pt x="1714109" y="502070"/>
                </a:lnTo>
                <a:lnTo>
                  <a:pt x="1486905" y="784573"/>
                </a:lnTo>
                <a:lnTo>
                  <a:pt x="1272576" y="1085502"/>
                </a:lnTo>
                <a:lnTo>
                  <a:pt x="1071943" y="1402943"/>
                </a:lnTo>
                <a:lnTo>
                  <a:pt x="885830" y="1734981"/>
                </a:lnTo>
                <a:lnTo>
                  <a:pt x="715060" y="2079702"/>
                </a:lnTo>
                <a:lnTo>
                  <a:pt x="560456" y="2435193"/>
                </a:lnTo>
                <a:lnTo>
                  <a:pt x="422841" y="2799538"/>
                </a:lnTo>
                <a:lnTo>
                  <a:pt x="303037" y="3170824"/>
                </a:lnTo>
                <a:lnTo>
                  <a:pt x="201869" y="3547137"/>
                </a:lnTo>
                <a:lnTo>
                  <a:pt x="120157" y="3926561"/>
                </a:lnTo>
                <a:lnTo>
                  <a:pt x="58727" y="4307183"/>
                </a:lnTo>
                <a:lnTo>
                  <a:pt x="18400" y="4687089"/>
                </a:lnTo>
                <a:lnTo>
                  <a:pt x="0" y="5064365"/>
                </a:lnTo>
                <a:lnTo>
                  <a:pt x="4349" y="5437095"/>
                </a:lnTo>
                <a:lnTo>
                  <a:pt x="32270" y="5803366"/>
                </a:lnTo>
                <a:lnTo>
                  <a:pt x="84587" y="6161264"/>
                </a:lnTo>
                <a:lnTo>
                  <a:pt x="162123" y="6508875"/>
                </a:lnTo>
                <a:lnTo>
                  <a:pt x="265699" y="6844283"/>
                </a:lnTo>
              </a:path>
            </a:pathLst>
          </a:custGeom>
          <a:ln w="12192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46408" y="0"/>
            <a:ext cx="2360087" cy="6844283"/>
          </a:xfrm>
          <a:custGeom>
            <a:avLst/>
            <a:gdLst/>
            <a:ahLst/>
            <a:cxnLst/>
            <a:rect l="l" t="t" r="r" b="b"/>
            <a:pathLst>
              <a:path w="2360087" h="6844283">
                <a:moveTo>
                  <a:pt x="2360087" y="0"/>
                </a:moveTo>
                <a:lnTo>
                  <a:pt x="2099702" y="242479"/>
                </a:lnTo>
                <a:lnTo>
                  <a:pt x="1849252" y="505403"/>
                </a:lnTo>
                <a:lnTo>
                  <a:pt x="1609842" y="787114"/>
                </a:lnTo>
                <a:lnTo>
                  <a:pt x="1382577" y="1085953"/>
                </a:lnTo>
                <a:lnTo>
                  <a:pt x="1168560" y="1400264"/>
                </a:lnTo>
                <a:lnTo>
                  <a:pt x="968896" y="1728388"/>
                </a:lnTo>
                <a:lnTo>
                  <a:pt x="784689" y="2068668"/>
                </a:lnTo>
                <a:lnTo>
                  <a:pt x="617043" y="2419447"/>
                </a:lnTo>
                <a:lnTo>
                  <a:pt x="467063" y="2779066"/>
                </a:lnTo>
                <a:lnTo>
                  <a:pt x="335853" y="3145869"/>
                </a:lnTo>
                <a:lnTo>
                  <a:pt x="224517" y="3518197"/>
                </a:lnTo>
                <a:lnTo>
                  <a:pt x="134160" y="3894393"/>
                </a:lnTo>
                <a:lnTo>
                  <a:pt x="65885" y="4272798"/>
                </a:lnTo>
                <a:lnTo>
                  <a:pt x="20797" y="4651757"/>
                </a:lnTo>
                <a:lnTo>
                  <a:pt x="0" y="5029610"/>
                </a:lnTo>
                <a:lnTo>
                  <a:pt x="4598" y="5404701"/>
                </a:lnTo>
                <a:lnTo>
                  <a:pt x="35696" y="5775371"/>
                </a:lnTo>
                <a:lnTo>
                  <a:pt x="94398" y="6139963"/>
                </a:lnTo>
                <a:lnTo>
                  <a:pt x="181807" y="6496820"/>
                </a:lnTo>
                <a:lnTo>
                  <a:pt x="299030" y="6844283"/>
                </a:lnTo>
              </a:path>
            </a:pathLst>
          </a:custGeom>
          <a:ln w="9144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3748" y="0"/>
            <a:ext cx="1962023" cy="6844283"/>
          </a:xfrm>
          <a:custGeom>
            <a:avLst/>
            <a:gdLst/>
            <a:ahLst/>
            <a:cxnLst/>
            <a:rect l="l" t="t" r="r" b="b"/>
            <a:pathLst>
              <a:path w="1962023" h="6844283">
                <a:moveTo>
                  <a:pt x="1962023" y="0"/>
                </a:moveTo>
                <a:lnTo>
                  <a:pt x="1689433" y="261847"/>
                </a:lnTo>
                <a:lnTo>
                  <a:pt x="1437333" y="539021"/>
                </a:lnTo>
                <a:lnTo>
                  <a:pt x="1205695" y="830377"/>
                </a:lnTo>
                <a:lnTo>
                  <a:pt x="994490" y="1134770"/>
                </a:lnTo>
                <a:lnTo>
                  <a:pt x="803690" y="1451056"/>
                </a:lnTo>
                <a:lnTo>
                  <a:pt x="633266" y="1778090"/>
                </a:lnTo>
                <a:lnTo>
                  <a:pt x="483190" y="2114729"/>
                </a:lnTo>
                <a:lnTo>
                  <a:pt x="353433" y="2459827"/>
                </a:lnTo>
                <a:lnTo>
                  <a:pt x="243967" y="2812240"/>
                </a:lnTo>
                <a:lnTo>
                  <a:pt x="154763" y="3170824"/>
                </a:lnTo>
                <a:lnTo>
                  <a:pt x="85792" y="3534435"/>
                </a:lnTo>
                <a:lnTo>
                  <a:pt x="37028" y="3901927"/>
                </a:lnTo>
                <a:lnTo>
                  <a:pt x="8439" y="4272157"/>
                </a:lnTo>
                <a:lnTo>
                  <a:pt x="0" y="4643980"/>
                </a:lnTo>
                <a:lnTo>
                  <a:pt x="11679" y="5016251"/>
                </a:lnTo>
                <a:lnTo>
                  <a:pt x="43451" y="5387827"/>
                </a:lnTo>
                <a:lnTo>
                  <a:pt x="95284" y="5757563"/>
                </a:lnTo>
                <a:lnTo>
                  <a:pt x="167153" y="6124314"/>
                </a:lnTo>
                <a:lnTo>
                  <a:pt x="259027" y="6486935"/>
                </a:lnTo>
                <a:lnTo>
                  <a:pt x="370878" y="6844283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716" y="9144"/>
            <a:ext cx="1772411" cy="3198876"/>
          </a:xfrm>
          <a:custGeom>
            <a:avLst/>
            <a:gdLst/>
            <a:ahLst/>
            <a:cxnLst/>
            <a:rect l="l" t="t" r="r" b="b"/>
            <a:pathLst>
              <a:path w="1772411" h="3198876">
                <a:moveTo>
                  <a:pt x="1772411" y="0"/>
                </a:moveTo>
                <a:lnTo>
                  <a:pt x="1633920" y="132003"/>
                </a:lnTo>
                <a:lnTo>
                  <a:pt x="1500700" y="267053"/>
                </a:lnTo>
                <a:lnTo>
                  <a:pt x="1372747" y="405133"/>
                </a:lnTo>
                <a:lnTo>
                  <a:pt x="1250057" y="546225"/>
                </a:lnTo>
                <a:lnTo>
                  <a:pt x="1132629" y="690312"/>
                </a:lnTo>
                <a:lnTo>
                  <a:pt x="1020456" y="837375"/>
                </a:lnTo>
                <a:lnTo>
                  <a:pt x="913537" y="987397"/>
                </a:lnTo>
                <a:lnTo>
                  <a:pt x="811868" y="1140360"/>
                </a:lnTo>
                <a:lnTo>
                  <a:pt x="715444" y="1296246"/>
                </a:lnTo>
                <a:lnTo>
                  <a:pt x="624263" y="1455039"/>
                </a:lnTo>
                <a:lnTo>
                  <a:pt x="538321" y="1616719"/>
                </a:lnTo>
                <a:lnTo>
                  <a:pt x="457614" y="1781269"/>
                </a:lnTo>
                <a:lnTo>
                  <a:pt x="382139" y="1948672"/>
                </a:lnTo>
                <a:lnTo>
                  <a:pt x="311892" y="2118910"/>
                </a:lnTo>
                <a:lnTo>
                  <a:pt x="246869" y="2291965"/>
                </a:lnTo>
                <a:lnTo>
                  <a:pt x="187067" y="2467819"/>
                </a:lnTo>
                <a:lnTo>
                  <a:pt x="132483" y="2646455"/>
                </a:lnTo>
                <a:lnTo>
                  <a:pt x="83113" y="2827855"/>
                </a:lnTo>
                <a:lnTo>
                  <a:pt x="38953" y="3012001"/>
                </a:lnTo>
                <a:lnTo>
                  <a:pt x="0" y="3198876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72" y="6016752"/>
            <a:ext cx="214884" cy="827532"/>
          </a:xfrm>
          <a:custGeom>
            <a:avLst/>
            <a:gdLst/>
            <a:ahLst/>
            <a:cxnLst/>
            <a:rect l="l" t="t" r="r" b="b"/>
            <a:pathLst>
              <a:path w="214884" h="827531">
                <a:moveTo>
                  <a:pt x="0" y="0"/>
                </a:moveTo>
                <a:lnTo>
                  <a:pt x="8022" y="42087"/>
                </a:lnTo>
                <a:lnTo>
                  <a:pt x="16331" y="84164"/>
                </a:lnTo>
                <a:lnTo>
                  <a:pt x="24926" y="126219"/>
                </a:lnTo>
                <a:lnTo>
                  <a:pt x="33808" y="168243"/>
                </a:lnTo>
                <a:lnTo>
                  <a:pt x="42976" y="210224"/>
                </a:lnTo>
                <a:lnTo>
                  <a:pt x="52431" y="252152"/>
                </a:lnTo>
                <a:lnTo>
                  <a:pt x="62173" y="294015"/>
                </a:lnTo>
                <a:lnTo>
                  <a:pt x="72201" y="335804"/>
                </a:lnTo>
                <a:lnTo>
                  <a:pt x="82515" y="377507"/>
                </a:lnTo>
                <a:lnTo>
                  <a:pt x="93116" y="419114"/>
                </a:lnTo>
                <a:lnTo>
                  <a:pt x="104003" y="460614"/>
                </a:lnTo>
                <a:lnTo>
                  <a:pt x="115177" y="501996"/>
                </a:lnTo>
                <a:lnTo>
                  <a:pt x="126638" y="543250"/>
                </a:lnTo>
                <a:lnTo>
                  <a:pt x="138385" y="584365"/>
                </a:lnTo>
                <a:lnTo>
                  <a:pt x="150418" y="625329"/>
                </a:lnTo>
                <a:lnTo>
                  <a:pt x="162738" y="666134"/>
                </a:lnTo>
                <a:lnTo>
                  <a:pt x="175345" y="706767"/>
                </a:lnTo>
                <a:lnTo>
                  <a:pt x="188238" y="747218"/>
                </a:lnTo>
                <a:lnTo>
                  <a:pt x="201417" y="787476"/>
                </a:lnTo>
                <a:lnTo>
                  <a:pt x="214884" y="827532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716" y="0"/>
            <a:ext cx="1562100" cy="2229612"/>
          </a:xfrm>
          <a:custGeom>
            <a:avLst/>
            <a:gdLst/>
            <a:ahLst/>
            <a:cxnLst/>
            <a:rect l="l" t="t" r="r" b="b"/>
            <a:pathLst>
              <a:path w="1562100" h="2229612">
                <a:moveTo>
                  <a:pt x="1562100" y="0"/>
                </a:moveTo>
                <a:lnTo>
                  <a:pt x="1463122" y="95636"/>
                </a:lnTo>
                <a:lnTo>
                  <a:pt x="1365680" y="192854"/>
                </a:lnTo>
                <a:lnTo>
                  <a:pt x="1269882" y="291669"/>
                </a:lnTo>
                <a:lnTo>
                  <a:pt x="1175840" y="392094"/>
                </a:lnTo>
                <a:lnTo>
                  <a:pt x="1083664" y="494145"/>
                </a:lnTo>
                <a:lnTo>
                  <a:pt x="993463" y="597834"/>
                </a:lnTo>
                <a:lnTo>
                  <a:pt x="905350" y="703177"/>
                </a:lnTo>
                <a:lnTo>
                  <a:pt x="819434" y="810188"/>
                </a:lnTo>
                <a:lnTo>
                  <a:pt x="735825" y="918881"/>
                </a:lnTo>
                <a:lnTo>
                  <a:pt x="654634" y="1029271"/>
                </a:lnTo>
                <a:lnTo>
                  <a:pt x="575971" y="1141371"/>
                </a:lnTo>
                <a:lnTo>
                  <a:pt x="499947" y="1255196"/>
                </a:lnTo>
                <a:lnTo>
                  <a:pt x="426672" y="1370761"/>
                </a:lnTo>
                <a:lnTo>
                  <a:pt x="356257" y="1488079"/>
                </a:lnTo>
                <a:lnTo>
                  <a:pt x="288812" y="1607165"/>
                </a:lnTo>
                <a:lnTo>
                  <a:pt x="224447" y="1728033"/>
                </a:lnTo>
                <a:lnTo>
                  <a:pt x="163273" y="1850697"/>
                </a:lnTo>
                <a:lnTo>
                  <a:pt x="105400" y="1975172"/>
                </a:lnTo>
                <a:lnTo>
                  <a:pt x="50939" y="2101472"/>
                </a:lnTo>
                <a:lnTo>
                  <a:pt x="0" y="2229612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00100" y="1699259"/>
            <a:ext cx="3674364" cy="502920"/>
          </a:xfrm>
          <a:custGeom>
            <a:avLst/>
            <a:gdLst/>
            <a:ahLst/>
            <a:cxnLst/>
            <a:rect l="l" t="t" r="r" b="b"/>
            <a:pathLst>
              <a:path w="3674364" h="502920">
                <a:moveTo>
                  <a:pt x="0" y="502920"/>
                </a:moveTo>
                <a:lnTo>
                  <a:pt x="3674364" y="502920"/>
                </a:lnTo>
                <a:lnTo>
                  <a:pt x="3674364" y="0"/>
                </a:lnTo>
                <a:lnTo>
                  <a:pt x="0" y="0"/>
                </a:lnTo>
                <a:lnTo>
                  <a:pt x="0" y="50292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82596" y="4898136"/>
            <a:ext cx="315468" cy="271271"/>
          </a:xfrm>
          <a:custGeom>
            <a:avLst/>
            <a:gdLst/>
            <a:ahLst/>
            <a:cxnLst/>
            <a:rect l="l" t="t" r="r" b="b"/>
            <a:pathLst>
              <a:path w="315468" h="271271">
                <a:moveTo>
                  <a:pt x="315468" y="0"/>
                </a:moveTo>
                <a:lnTo>
                  <a:pt x="0" y="0"/>
                </a:lnTo>
                <a:lnTo>
                  <a:pt x="157734" y="271271"/>
                </a:lnTo>
                <a:lnTo>
                  <a:pt x="31546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06196" y="2275332"/>
            <a:ext cx="3668267" cy="2624328"/>
          </a:xfrm>
          <a:custGeom>
            <a:avLst/>
            <a:gdLst/>
            <a:ahLst/>
            <a:cxnLst/>
            <a:rect l="l" t="t" r="r" b="b"/>
            <a:pathLst>
              <a:path w="3668267" h="2624328">
                <a:moveTo>
                  <a:pt x="0" y="2624328"/>
                </a:moveTo>
                <a:lnTo>
                  <a:pt x="3668267" y="2624328"/>
                </a:lnTo>
                <a:lnTo>
                  <a:pt x="3668267" y="0"/>
                </a:lnTo>
                <a:lnTo>
                  <a:pt x="0" y="0"/>
                </a:lnTo>
                <a:lnTo>
                  <a:pt x="0" y="2624328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626852" y="9144"/>
            <a:ext cx="1539240" cy="556259"/>
          </a:xfrm>
          <a:custGeom>
            <a:avLst/>
            <a:gdLst/>
            <a:ahLst/>
            <a:cxnLst/>
            <a:rect l="l" t="t" r="r" b="b"/>
            <a:pathLst>
              <a:path w="1539240" h="556259">
                <a:moveTo>
                  <a:pt x="1539240" y="556259"/>
                </a:moveTo>
                <a:lnTo>
                  <a:pt x="1466748" y="519065"/>
                </a:lnTo>
                <a:lnTo>
                  <a:pt x="1393274" y="483050"/>
                </a:lnTo>
                <a:lnTo>
                  <a:pt x="1318902" y="448182"/>
                </a:lnTo>
                <a:lnTo>
                  <a:pt x="1243718" y="414430"/>
                </a:lnTo>
                <a:lnTo>
                  <a:pt x="1167806" y="381761"/>
                </a:lnTo>
                <a:lnTo>
                  <a:pt x="1091253" y="350145"/>
                </a:lnTo>
                <a:lnTo>
                  <a:pt x="1014144" y="319547"/>
                </a:lnTo>
                <a:lnTo>
                  <a:pt x="936565" y="289937"/>
                </a:lnTo>
                <a:lnTo>
                  <a:pt x="858600" y="261283"/>
                </a:lnTo>
                <a:lnTo>
                  <a:pt x="780335" y="233553"/>
                </a:lnTo>
                <a:lnTo>
                  <a:pt x="701856" y="206713"/>
                </a:lnTo>
                <a:lnTo>
                  <a:pt x="623248" y="180734"/>
                </a:lnTo>
                <a:lnTo>
                  <a:pt x="544597" y="155582"/>
                </a:lnTo>
                <a:lnTo>
                  <a:pt x="465988" y="131225"/>
                </a:lnTo>
                <a:lnTo>
                  <a:pt x="387506" y="107632"/>
                </a:lnTo>
                <a:lnTo>
                  <a:pt x="309237" y="84770"/>
                </a:lnTo>
                <a:lnTo>
                  <a:pt x="231267" y="62608"/>
                </a:lnTo>
                <a:lnTo>
                  <a:pt x="153680" y="41114"/>
                </a:lnTo>
                <a:lnTo>
                  <a:pt x="76562" y="20255"/>
                </a:lnTo>
                <a:lnTo>
                  <a:pt x="0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202924" y="9144"/>
            <a:ext cx="963168" cy="367283"/>
          </a:xfrm>
          <a:custGeom>
            <a:avLst/>
            <a:gdLst/>
            <a:ahLst/>
            <a:cxnLst/>
            <a:rect l="l" t="t" r="r" b="b"/>
            <a:pathLst>
              <a:path w="963168" h="367283">
                <a:moveTo>
                  <a:pt x="963168" y="367283"/>
                </a:moveTo>
                <a:lnTo>
                  <a:pt x="916739" y="345322"/>
                </a:lnTo>
                <a:lnTo>
                  <a:pt x="869978" y="323783"/>
                </a:lnTo>
                <a:lnTo>
                  <a:pt x="822909" y="302658"/>
                </a:lnTo>
                <a:lnTo>
                  <a:pt x="775557" y="281939"/>
                </a:lnTo>
                <a:lnTo>
                  <a:pt x="727948" y="261621"/>
                </a:lnTo>
                <a:lnTo>
                  <a:pt x="680106" y="241696"/>
                </a:lnTo>
                <a:lnTo>
                  <a:pt x="632057" y="222157"/>
                </a:lnTo>
                <a:lnTo>
                  <a:pt x="583826" y="202996"/>
                </a:lnTo>
                <a:lnTo>
                  <a:pt x="535437" y="184207"/>
                </a:lnTo>
                <a:lnTo>
                  <a:pt x="486917" y="165782"/>
                </a:lnTo>
                <a:lnTo>
                  <a:pt x="438291" y="147714"/>
                </a:lnTo>
                <a:lnTo>
                  <a:pt x="389583" y="129997"/>
                </a:lnTo>
                <a:lnTo>
                  <a:pt x="340818" y="112622"/>
                </a:lnTo>
                <a:lnTo>
                  <a:pt x="292022" y="95583"/>
                </a:lnTo>
                <a:lnTo>
                  <a:pt x="243220" y="78872"/>
                </a:lnTo>
                <a:lnTo>
                  <a:pt x="194438" y="62484"/>
                </a:lnTo>
                <a:lnTo>
                  <a:pt x="145699" y="46409"/>
                </a:lnTo>
                <a:lnTo>
                  <a:pt x="97030" y="30641"/>
                </a:lnTo>
                <a:lnTo>
                  <a:pt x="48455" y="15174"/>
                </a:ln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501628" y="9144"/>
            <a:ext cx="664464" cy="257555"/>
          </a:xfrm>
          <a:custGeom>
            <a:avLst/>
            <a:gdLst/>
            <a:ahLst/>
            <a:cxnLst/>
            <a:rect l="l" t="t" r="r" b="b"/>
            <a:pathLst>
              <a:path w="664464" h="257555">
                <a:moveTo>
                  <a:pt x="664464" y="257555"/>
                </a:moveTo>
                <a:lnTo>
                  <a:pt x="632351" y="243320"/>
                </a:lnTo>
                <a:lnTo>
                  <a:pt x="600102" y="229228"/>
                </a:lnTo>
                <a:lnTo>
                  <a:pt x="567718" y="215279"/>
                </a:lnTo>
                <a:lnTo>
                  <a:pt x="535204" y="201472"/>
                </a:lnTo>
                <a:lnTo>
                  <a:pt x="502562" y="187809"/>
                </a:lnTo>
                <a:lnTo>
                  <a:pt x="469797" y="174288"/>
                </a:lnTo>
                <a:lnTo>
                  <a:pt x="436911" y="160910"/>
                </a:lnTo>
                <a:lnTo>
                  <a:pt x="403908" y="147675"/>
                </a:lnTo>
                <a:lnTo>
                  <a:pt x="370792" y="134583"/>
                </a:lnTo>
                <a:lnTo>
                  <a:pt x="337565" y="121634"/>
                </a:lnTo>
                <a:lnTo>
                  <a:pt x="304232" y="108827"/>
                </a:lnTo>
                <a:lnTo>
                  <a:pt x="270796" y="96164"/>
                </a:lnTo>
                <a:lnTo>
                  <a:pt x="237260" y="83643"/>
                </a:lnTo>
                <a:lnTo>
                  <a:pt x="203627" y="71266"/>
                </a:lnTo>
                <a:lnTo>
                  <a:pt x="169902" y="59031"/>
                </a:lnTo>
                <a:lnTo>
                  <a:pt x="136087" y="46939"/>
                </a:lnTo>
                <a:lnTo>
                  <a:pt x="102185" y="34990"/>
                </a:lnTo>
                <a:lnTo>
                  <a:pt x="68202" y="23183"/>
                </a:lnTo>
                <a:lnTo>
                  <a:pt x="34138" y="11520"/>
                </a:ln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247376" y="5013960"/>
            <a:ext cx="1918716" cy="1830323"/>
          </a:xfrm>
          <a:custGeom>
            <a:avLst/>
            <a:gdLst/>
            <a:ahLst/>
            <a:cxnLst/>
            <a:rect l="l" t="t" r="r" b="b"/>
            <a:pathLst>
              <a:path w="1918716" h="1830323">
                <a:moveTo>
                  <a:pt x="0" y="1830323"/>
                </a:moveTo>
                <a:lnTo>
                  <a:pt x="103755" y="1749139"/>
                </a:lnTo>
                <a:lnTo>
                  <a:pt x="206966" y="1666760"/>
                </a:lnTo>
                <a:lnTo>
                  <a:pt x="309584" y="1583204"/>
                </a:lnTo>
                <a:lnTo>
                  <a:pt x="411565" y="1498489"/>
                </a:lnTo>
                <a:lnTo>
                  <a:pt x="512861" y="1412633"/>
                </a:lnTo>
                <a:lnTo>
                  <a:pt x="613427" y="1325654"/>
                </a:lnTo>
                <a:lnTo>
                  <a:pt x="713216" y="1237570"/>
                </a:lnTo>
                <a:lnTo>
                  <a:pt x="812182" y="1148398"/>
                </a:lnTo>
                <a:lnTo>
                  <a:pt x="910278" y="1058157"/>
                </a:lnTo>
                <a:lnTo>
                  <a:pt x="1007459" y="966863"/>
                </a:lnTo>
                <a:lnTo>
                  <a:pt x="1103677" y="874536"/>
                </a:lnTo>
                <a:lnTo>
                  <a:pt x="1198888" y="781192"/>
                </a:lnTo>
                <a:lnTo>
                  <a:pt x="1293043" y="686850"/>
                </a:lnTo>
                <a:lnTo>
                  <a:pt x="1386098" y="591528"/>
                </a:lnTo>
                <a:lnTo>
                  <a:pt x="1478006" y="495242"/>
                </a:lnTo>
                <a:lnTo>
                  <a:pt x="1568720" y="398012"/>
                </a:lnTo>
                <a:lnTo>
                  <a:pt x="1658194" y="299855"/>
                </a:lnTo>
                <a:lnTo>
                  <a:pt x="1746382" y="200789"/>
                </a:lnTo>
                <a:lnTo>
                  <a:pt x="1833238" y="100831"/>
                </a:lnTo>
                <a:lnTo>
                  <a:pt x="1918716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494264" y="5274564"/>
            <a:ext cx="1667255" cy="1578863"/>
          </a:xfrm>
          <a:custGeom>
            <a:avLst/>
            <a:gdLst/>
            <a:ahLst/>
            <a:cxnLst/>
            <a:rect l="l" t="t" r="r" b="b"/>
            <a:pathLst>
              <a:path w="1667255" h="1578863">
                <a:moveTo>
                  <a:pt x="0" y="1578863"/>
                </a:moveTo>
                <a:lnTo>
                  <a:pt x="88875" y="1507137"/>
                </a:lnTo>
                <a:lnTo>
                  <a:pt x="177362" y="1434629"/>
                </a:lnTo>
                <a:lnTo>
                  <a:pt x="265429" y="1361344"/>
                </a:lnTo>
                <a:lnTo>
                  <a:pt x="353043" y="1287285"/>
                </a:lnTo>
                <a:lnTo>
                  <a:pt x="440174" y="1212456"/>
                </a:lnTo>
                <a:lnTo>
                  <a:pt x="526788" y="1136860"/>
                </a:lnTo>
                <a:lnTo>
                  <a:pt x="612853" y="1060501"/>
                </a:lnTo>
                <a:lnTo>
                  <a:pt x="698339" y="983382"/>
                </a:lnTo>
                <a:lnTo>
                  <a:pt x="783212" y="905507"/>
                </a:lnTo>
                <a:lnTo>
                  <a:pt x="867441" y="826879"/>
                </a:lnTo>
                <a:lnTo>
                  <a:pt x="950994" y="747502"/>
                </a:lnTo>
                <a:lnTo>
                  <a:pt x="1033838" y="667380"/>
                </a:lnTo>
                <a:lnTo>
                  <a:pt x="1115943" y="586517"/>
                </a:lnTo>
                <a:lnTo>
                  <a:pt x="1197274" y="504915"/>
                </a:lnTo>
                <a:lnTo>
                  <a:pt x="1277802" y="422578"/>
                </a:lnTo>
                <a:lnTo>
                  <a:pt x="1357493" y="339510"/>
                </a:lnTo>
                <a:lnTo>
                  <a:pt x="1436316" y="255715"/>
                </a:lnTo>
                <a:lnTo>
                  <a:pt x="1514239" y="171196"/>
                </a:lnTo>
                <a:lnTo>
                  <a:pt x="1591229" y="85956"/>
                </a:lnTo>
                <a:lnTo>
                  <a:pt x="1667255" y="0"/>
                </a:lnTo>
              </a:path>
            </a:pathLst>
          </a:custGeom>
          <a:ln w="9144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640568" y="5408676"/>
            <a:ext cx="1525524" cy="1435608"/>
          </a:xfrm>
          <a:custGeom>
            <a:avLst/>
            <a:gdLst/>
            <a:ahLst/>
            <a:cxnLst/>
            <a:rect l="l" t="t" r="r" b="b"/>
            <a:pathLst>
              <a:path w="1525524" h="1435607">
                <a:moveTo>
                  <a:pt x="0" y="1435608"/>
                </a:moveTo>
                <a:lnTo>
                  <a:pt x="81085" y="1369687"/>
                </a:lnTo>
                <a:lnTo>
                  <a:pt x="161793" y="1303128"/>
                </a:lnTo>
                <a:lnTo>
                  <a:pt x="242102" y="1235934"/>
                </a:lnTo>
                <a:lnTo>
                  <a:pt x="321990" y="1168109"/>
                </a:lnTo>
                <a:lnTo>
                  <a:pt x="401437" y="1099657"/>
                </a:lnTo>
                <a:lnTo>
                  <a:pt x="480420" y="1030580"/>
                </a:lnTo>
                <a:lnTo>
                  <a:pt x="558918" y="960884"/>
                </a:lnTo>
                <a:lnTo>
                  <a:pt x="636910" y="890570"/>
                </a:lnTo>
                <a:lnTo>
                  <a:pt x="714374" y="819644"/>
                </a:lnTo>
                <a:lnTo>
                  <a:pt x="791289" y="748107"/>
                </a:lnTo>
                <a:lnTo>
                  <a:pt x="867633" y="675965"/>
                </a:lnTo>
                <a:lnTo>
                  <a:pt x="943386" y="603220"/>
                </a:lnTo>
                <a:lnTo>
                  <a:pt x="1018525" y="529876"/>
                </a:lnTo>
                <a:lnTo>
                  <a:pt x="1093029" y="455937"/>
                </a:lnTo>
                <a:lnTo>
                  <a:pt x="1166877" y="381406"/>
                </a:lnTo>
                <a:lnTo>
                  <a:pt x="1240048" y="306287"/>
                </a:lnTo>
                <a:lnTo>
                  <a:pt x="1312519" y="230583"/>
                </a:lnTo>
                <a:lnTo>
                  <a:pt x="1384270" y="154298"/>
                </a:lnTo>
                <a:lnTo>
                  <a:pt x="1455278" y="77436"/>
                </a:lnTo>
                <a:lnTo>
                  <a:pt x="152552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03636" y="5518404"/>
            <a:ext cx="1362456" cy="1325880"/>
          </a:xfrm>
          <a:custGeom>
            <a:avLst/>
            <a:gdLst/>
            <a:ahLst/>
            <a:cxnLst/>
            <a:rect l="l" t="t" r="r" b="b"/>
            <a:pathLst>
              <a:path w="1362456" h="1325879">
                <a:moveTo>
                  <a:pt x="0" y="1325880"/>
                </a:moveTo>
                <a:lnTo>
                  <a:pt x="71769" y="1264325"/>
                </a:lnTo>
                <a:lnTo>
                  <a:pt x="143240" y="1202272"/>
                </a:lnTo>
                <a:lnTo>
                  <a:pt x="214399" y="1139720"/>
                </a:lnTo>
                <a:lnTo>
                  <a:pt x="285231" y="1076669"/>
                </a:lnTo>
                <a:lnTo>
                  <a:pt x="355723" y="1013119"/>
                </a:lnTo>
                <a:lnTo>
                  <a:pt x="425858" y="949070"/>
                </a:lnTo>
                <a:lnTo>
                  <a:pt x="495625" y="884522"/>
                </a:lnTo>
                <a:lnTo>
                  <a:pt x="565007" y="819476"/>
                </a:lnTo>
                <a:lnTo>
                  <a:pt x="633992" y="753930"/>
                </a:lnTo>
                <a:lnTo>
                  <a:pt x="702563" y="687885"/>
                </a:lnTo>
                <a:lnTo>
                  <a:pt x="770709" y="621342"/>
                </a:lnTo>
                <a:lnTo>
                  <a:pt x="838413" y="554300"/>
                </a:lnTo>
                <a:lnTo>
                  <a:pt x="905662" y="486758"/>
                </a:lnTo>
                <a:lnTo>
                  <a:pt x="972441" y="418718"/>
                </a:lnTo>
                <a:lnTo>
                  <a:pt x="1038736" y="350179"/>
                </a:lnTo>
                <a:lnTo>
                  <a:pt x="1104534" y="281141"/>
                </a:lnTo>
                <a:lnTo>
                  <a:pt x="1169819" y="211604"/>
                </a:lnTo>
                <a:lnTo>
                  <a:pt x="1234577" y="141568"/>
                </a:lnTo>
                <a:lnTo>
                  <a:pt x="1298794" y="71033"/>
                </a:lnTo>
                <a:lnTo>
                  <a:pt x="1362456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978896" y="5693664"/>
            <a:ext cx="1187196" cy="1150620"/>
          </a:xfrm>
          <a:custGeom>
            <a:avLst/>
            <a:gdLst/>
            <a:ahLst/>
            <a:cxnLst/>
            <a:rect l="l" t="t" r="r" b="b"/>
            <a:pathLst>
              <a:path w="1187196" h="1150619">
                <a:moveTo>
                  <a:pt x="0" y="1150620"/>
                </a:moveTo>
                <a:lnTo>
                  <a:pt x="62531" y="1096239"/>
                </a:lnTo>
                <a:lnTo>
                  <a:pt x="124771" y="1041505"/>
                </a:lnTo>
                <a:lnTo>
                  <a:pt x="186714" y="986422"/>
                </a:lnTo>
                <a:lnTo>
                  <a:pt x="248351" y="930993"/>
                </a:lnTo>
                <a:lnTo>
                  <a:pt x="309675" y="875221"/>
                </a:lnTo>
                <a:lnTo>
                  <a:pt x="370680" y="819111"/>
                </a:lnTo>
                <a:lnTo>
                  <a:pt x="431358" y="762666"/>
                </a:lnTo>
                <a:lnTo>
                  <a:pt x="491703" y="705889"/>
                </a:lnTo>
                <a:lnTo>
                  <a:pt x="551706" y="648784"/>
                </a:lnTo>
                <a:lnTo>
                  <a:pt x="611362" y="591354"/>
                </a:lnTo>
                <a:lnTo>
                  <a:pt x="670662" y="533604"/>
                </a:lnTo>
                <a:lnTo>
                  <a:pt x="729599" y="475536"/>
                </a:lnTo>
                <a:lnTo>
                  <a:pt x="788167" y="417155"/>
                </a:lnTo>
                <a:lnTo>
                  <a:pt x="846359" y="358463"/>
                </a:lnTo>
                <a:lnTo>
                  <a:pt x="904166" y="299465"/>
                </a:lnTo>
                <a:lnTo>
                  <a:pt x="961583" y="240164"/>
                </a:lnTo>
                <a:lnTo>
                  <a:pt x="1018601" y="180563"/>
                </a:lnTo>
                <a:lnTo>
                  <a:pt x="1075214" y="120666"/>
                </a:lnTo>
                <a:lnTo>
                  <a:pt x="1131414" y="60477"/>
                </a:lnTo>
                <a:lnTo>
                  <a:pt x="1187196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286744" y="6050280"/>
            <a:ext cx="879348" cy="794004"/>
          </a:xfrm>
          <a:custGeom>
            <a:avLst/>
            <a:gdLst/>
            <a:ahLst/>
            <a:cxnLst/>
            <a:rect l="l" t="t" r="r" b="b"/>
            <a:pathLst>
              <a:path w="879348" h="794003">
                <a:moveTo>
                  <a:pt x="0" y="794004"/>
                </a:moveTo>
                <a:lnTo>
                  <a:pt x="44883" y="756098"/>
                </a:lnTo>
                <a:lnTo>
                  <a:pt x="89690" y="717982"/>
                </a:lnTo>
                <a:lnTo>
                  <a:pt x="134418" y="679660"/>
                </a:lnTo>
                <a:lnTo>
                  <a:pt x="179063" y="641134"/>
                </a:lnTo>
                <a:lnTo>
                  <a:pt x="223623" y="602409"/>
                </a:lnTo>
                <a:lnTo>
                  <a:pt x="268092" y="563487"/>
                </a:lnTo>
                <a:lnTo>
                  <a:pt x="312469" y="524373"/>
                </a:lnTo>
                <a:lnTo>
                  <a:pt x="356750" y="485070"/>
                </a:lnTo>
                <a:lnTo>
                  <a:pt x="400930" y="445582"/>
                </a:lnTo>
                <a:lnTo>
                  <a:pt x="445007" y="405912"/>
                </a:lnTo>
                <a:lnTo>
                  <a:pt x="488978" y="366064"/>
                </a:lnTo>
                <a:lnTo>
                  <a:pt x="532839" y="326041"/>
                </a:lnTo>
                <a:lnTo>
                  <a:pt x="576586" y="285847"/>
                </a:lnTo>
                <a:lnTo>
                  <a:pt x="620216" y="245486"/>
                </a:lnTo>
                <a:lnTo>
                  <a:pt x="663725" y="204960"/>
                </a:lnTo>
                <a:lnTo>
                  <a:pt x="707111" y="164275"/>
                </a:lnTo>
                <a:lnTo>
                  <a:pt x="750370" y="123432"/>
                </a:lnTo>
                <a:lnTo>
                  <a:pt x="793498" y="82436"/>
                </a:lnTo>
                <a:lnTo>
                  <a:pt x="836491" y="41291"/>
                </a:lnTo>
                <a:lnTo>
                  <a:pt x="879348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00015" y="1391920"/>
            <a:ext cx="6596236" cy="4602860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 marR="52412">
              <a:lnSpc>
                <a:spcPts val="2895"/>
              </a:lnSpc>
            </a:pPr>
            <a:r>
              <a:rPr sz="2800" spc="-8" dirty="0" smtClean="0">
                <a:latin typeface="Calibri"/>
                <a:cs typeface="Calibri"/>
              </a:rPr>
              <a:t>Man is a social animal, no man can live in</a:t>
            </a:r>
            <a:endParaRPr sz="2800" dirty="0">
              <a:latin typeface="Calibri"/>
              <a:cs typeface="Calibri"/>
            </a:endParaRPr>
          </a:p>
          <a:p>
            <a:pPr marL="12700" marR="52412">
              <a:lnSpc>
                <a:spcPts val="3025"/>
              </a:lnSpc>
              <a:spcBef>
                <a:spcPts val="6"/>
              </a:spcBef>
            </a:pPr>
            <a:r>
              <a:rPr sz="2800" spc="-3" dirty="0" smtClean="0">
                <a:latin typeface="Calibri"/>
                <a:cs typeface="Calibri"/>
              </a:rPr>
              <a:t>isolation.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020"/>
              </a:lnSpc>
              <a:spcBef>
                <a:spcPts val="917"/>
              </a:spcBef>
            </a:pPr>
            <a:r>
              <a:rPr sz="2800" dirty="0" smtClean="0">
                <a:latin typeface="Calibri"/>
                <a:cs typeface="Calibri"/>
              </a:rPr>
              <a:t>In</a:t>
            </a:r>
            <a:r>
              <a:rPr sz="2800" spc="-21" dirty="0" smtClean="0">
                <a:latin typeface="Calibri"/>
                <a:cs typeface="Calibri"/>
              </a:rPr>
              <a:t> </a:t>
            </a:r>
            <a:r>
              <a:rPr sz="2800" spc="-54" dirty="0" smtClean="0">
                <a:latin typeface="Calibri"/>
                <a:cs typeface="Calibri"/>
              </a:rPr>
              <a:t>f</a:t>
            </a:r>
            <a:r>
              <a:rPr sz="2800" spc="0" dirty="0" smtClean="0">
                <a:latin typeface="Calibri"/>
                <a:cs typeface="Calibri"/>
              </a:rPr>
              <a:t>a</a:t>
            </a:r>
            <a:r>
              <a:rPr sz="2800" spc="9" dirty="0" smtClean="0">
                <a:latin typeface="Calibri"/>
                <a:cs typeface="Calibri"/>
              </a:rPr>
              <a:t>c</a:t>
            </a:r>
            <a:r>
              <a:rPr sz="2800" spc="0" dirty="0" smtClean="0">
                <a:latin typeface="Calibri"/>
                <a:cs typeface="Calibri"/>
              </a:rPr>
              <a:t>t</a:t>
            </a:r>
            <a:r>
              <a:rPr sz="2800" spc="-33" dirty="0" smtClean="0">
                <a:latin typeface="Calibri"/>
                <a:cs typeface="Calibri"/>
              </a:rPr>
              <a:t> </a:t>
            </a:r>
            <a:r>
              <a:rPr sz="2800" spc="-9" dirty="0" smtClean="0">
                <a:latin typeface="Calibri"/>
                <a:cs typeface="Calibri"/>
              </a:rPr>
              <a:t>e</a:t>
            </a:r>
            <a:r>
              <a:rPr sz="2800" spc="-29" dirty="0" smtClean="0">
                <a:latin typeface="Calibri"/>
                <a:cs typeface="Calibri"/>
              </a:rPr>
              <a:t>v</a:t>
            </a:r>
            <a:r>
              <a:rPr sz="2800" spc="0" dirty="0" smtClean="0">
                <a:latin typeface="Calibri"/>
                <a:cs typeface="Calibri"/>
              </a:rPr>
              <a:t>ery </a:t>
            </a:r>
            <a:r>
              <a:rPr sz="2800" spc="9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spect</a:t>
            </a:r>
            <a:r>
              <a:rPr sz="2800" spc="-64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of</a:t>
            </a:r>
            <a:r>
              <a:rPr sz="2800" spc="-23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m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n</a:t>
            </a:r>
            <a:r>
              <a:rPr sz="2800" spc="-175" dirty="0" smtClean="0">
                <a:latin typeface="Calibri"/>
                <a:cs typeface="Calibri"/>
              </a:rPr>
              <a:t>’</a:t>
            </a:r>
            <a:r>
              <a:rPr sz="2800" spc="0" dirty="0" smtClean="0">
                <a:latin typeface="Calibri"/>
                <a:cs typeface="Calibri"/>
              </a:rPr>
              <a:t>s</a:t>
            </a:r>
            <a:r>
              <a:rPr sz="2800" spc="-36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l</a:t>
            </a:r>
            <a:r>
              <a:rPr sz="2800" spc="-14" dirty="0" smtClean="0">
                <a:latin typeface="Calibri"/>
                <a:cs typeface="Calibri"/>
              </a:rPr>
              <a:t>i</a:t>
            </a:r>
            <a:r>
              <a:rPr sz="2800" spc="-75" dirty="0" smtClean="0">
                <a:latin typeface="Calibri"/>
                <a:cs typeface="Calibri"/>
              </a:rPr>
              <a:t>f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8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is</a:t>
            </a:r>
            <a:r>
              <a:rPr sz="2800" spc="4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i</a:t>
            </a:r>
            <a:r>
              <a:rPr sz="2800" spc="-19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fl</a:t>
            </a:r>
            <a:r>
              <a:rPr sz="2800" spc="-9" dirty="0" smtClean="0">
                <a:latin typeface="Calibri"/>
                <a:cs typeface="Calibri"/>
              </a:rPr>
              <a:t>u</a:t>
            </a:r>
            <a:r>
              <a:rPr sz="2800" spc="0" dirty="0" smtClean="0">
                <a:latin typeface="Calibri"/>
                <a:cs typeface="Calibri"/>
              </a:rPr>
              <a:t>enced </a:t>
            </a:r>
            <a:r>
              <a:rPr sz="2800" spc="-25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-14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a</a:t>
            </a:r>
            <a:r>
              <a:rPr sz="2800" spc="-8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g</a:t>
            </a:r>
            <a:r>
              <a:rPr sz="2800" spc="-44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19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t</a:t>
            </a:r>
            <a:r>
              <a:rPr sz="2800" spc="-37" dirty="0" smtClean="0">
                <a:latin typeface="Calibri"/>
                <a:cs typeface="Calibri"/>
              </a:rPr>
              <a:t> </a:t>
            </a:r>
            <a:r>
              <a:rPr sz="2800" spc="-44" dirty="0" smtClean="0">
                <a:latin typeface="Calibri"/>
                <a:cs typeface="Calibri"/>
              </a:rPr>
              <a:t>e</a:t>
            </a:r>
            <a:r>
              <a:rPr sz="2800" spc="9" dirty="0" smtClean="0">
                <a:latin typeface="Calibri"/>
                <a:cs typeface="Calibri"/>
              </a:rPr>
              <a:t>x</a:t>
            </a:r>
            <a:r>
              <a:rPr sz="2800" spc="-25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29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t</a:t>
            </a:r>
            <a:r>
              <a:rPr sz="2800" spc="-54" dirty="0" smtClean="0">
                <a:latin typeface="Calibri"/>
                <a:cs typeface="Calibri"/>
              </a:rPr>
              <a:t> </a:t>
            </a:r>
            <a:r>
              <a:rPr sz="2800" spc="-9" dirty="0" smtClean="0">
                <a:latin typeface="Calibri"/>
                <a:cs typeface="Calibri"/>
              </a:rPr>
              <a:t>b</a:t>
            </a:r>
            <a:r>
              <a:rPr sz="2800" spc="0" dirty="0" smtClean="0">
                <a:latin typeface="Calibri"/>
                <a:cs typeface="Calibri"/>
              </a:rPr>
              <a:t>y</a:t>
            </a:r>
            <a:r>
              <a:rPr sz="2800" spc="-27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the</a:t>
            </a:r>
            <a:r>
              <a:rPr sz="2800" spc="-27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memb</a:t>
            </a:r>
            <a:r>
              <a:rPr sz="2800" spc="-4" dirty="0" smtClean="0">
                <a:latin typeface="Calibri"/>
                <a:cs typeface="Calibri"/>
              </a:rPr>
              <a:t>e</a:t>
            </a:r>
            <a:r>
              <a:rPr sz="2800" spc="-50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s</a:t>
            </a:r>
            <a:r>
              <a:rPr sz="2800" spc="-73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of</a:t>
            </a:r>
            <a:r>
              <a:rPr sz="2800" spc="-23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the d</a:t>
            </a:r>
            <a:r>
              <a:rPr sz="2800" spc="-9" dirty="0" smtClean="0">
                <a:latin typeface="Calibri"/>
                <a:cs typeface="Calibri"/>
              </a:rPr>
              <a:t>i</a:t>
            </a:r>
            <a:r>
              <a:rPr sz="2800" spc="-25" dirty="0" smtClean="0">
                <a:latin typeface="Calibri"/>
                <a:cs typeface="Calibri"/>
              </a:rPr>
              <a:t>f</a:t>
            </a:r>
            <a:r>
              <a:rPr sz="2800" spc="-75" dirty="0" smtClean="0">
                <a:latin typeface="Calibri"/>
                <a:cs typeface="Calibri"/>
              </a:rPr>
              <a:t>f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34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29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t</a:t>
            </a:r>
            <a:r>
              <a:rPr sz="2800" spc="-75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g</a:t>
            </a:r>
            <a:r>
              <a:rPr sz="2800" spc="-44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ou</a:t>
            </a:r>
            <a:r>
              <a:rPr sz="2800" spc="-19" dirty="0" smtClean="0">
                <a:latin typeface="Calibri"/>
                <a:cs typeface="Calibri"/>
              </a:rPr>
              <a:t>p</a:t>
            </a:r>
            <a:r>
              <a:rPr sz="2800" spc="0" dirty="0" smtClean="0">
                <a:latin typeface="Calibri"/>
                <a:cs typeface="Calibri"/>
              </a:rPr>
              <a:t>s</a:t>
            </a:r>
            <a:r>
              <a:rPr sz="2800" spc="-30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of</a:t>
            </a:r>
            <a:r>
              <a:rPr sz="2800" spc="-23" dirty="0" smtClean="0">
                <a:latin typeface="Calibri"/>
                <a:cs typeface="Calibri"/>
              </a:rPr>
              <a:t> </a:t>
            </a:r>
            <a:r>
              <a:rPr sz="2800" spc="9" dirty="0" smtClean="0">
                <a:latin typeface="Calibri"/>
                <a:cs typeface="Calibri"/>
              </a:rPr>
              <a:t>w</a:t>
            </a:r>
            <a:r>
              <a:rPr sz="2800" spc="0" dirty="0" smtClean="0">
                <a:latin typeface="Calibri"/>
                <a:cs typeface="Calibri"/>
              </a:rPr>
              <a:t>h</a:t>
            </a:r>
            <a:r>
              <a:rPr sz="2800" spc="-9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ch</a:t>
            </a:r>
            <a:r>
              <a:rPr sz="2800" spc="-42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he</a:t>
            </a:r>
            <a:r>
              <a:rPr sz="2800" spc="-50" dirty="0" smtClean="0">
                <a:latin typeface="Calibri"/>
                <a:cs typeface="Calibri"/>
              </a:rPr>
              <a:t>/</a:t>
            </a:r>
            <a:r>
              <a:rPr sz="2800" spc="0" dirty="0" smtClean="0">
                <a:latin typeface="Calibri"/>
                <a:cs typeface="Calibri"/>
              </a:rPr>
              <a:t>she</a:t>
            </a:r>
            <a:r>
              <a:rPr sz="2800" spc="-58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is</a:t>
            </a:r>
            <a:r>
              <a:rPr sz="2800" spc="-17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a</a:t>
            </a:r>
            <a:r>
              <a:rPr sz="2800" spc="-8" dirty="0" smtClean="0">
                <a:latin typeface="Calibri"/>
                <a:cs typeface="Calibri"/>
              </a:rPr>
              <a:t> </a:t>
            </a:r>
            <a:r>
              <a:rPr sz="2800" spc="-9" dirty="0" smtClean="0">
                <a:latin typeface="Calibri"/>
                <a:cs typeface="Calibri"/>
              </a:rPr>
              <a:t>p</a:t>
            </a:r>
            <a:r>
              <a:rPr sz="2800" spc="0" dirty="0" smtClean="0">
                <a:latin typeface="Calibri"/>
                <a:cs typeface="Calibri"/>
              </a:rPr>
              <a:t>art.</a:t>
            </a:r>
            <a:endParaRPr sz="2800" dirty="0">
              <a:latin typeface="Calibri"/>
              <a:cs typeface="Calibri"/>
            </a:endParaRPr>
          </a:p>
          <a:p>
            <a:pPr marL="12700" marR="14420">
              <a:lnSpc>
                <a:spcPts val="3030"/>
              </a:lnSpc>
              <a:spcBef>
                <a:spcPts val="734"/>
              </a:spcBef>
            </a:pPr>
            <a:r>
              <a:rPr sz="2800" dirty="0" smtClean="0">
                <a:latin typeface="Calibri"/>
                <a:cs typeface="Calibri"/>
              </a:rPr>
              <a:t>In human</a:t>
            </a:r>
            <a:r>
              <a:rPr sz="2800" spc="-54" dirty="0" smtClean="0">
                <a:latin typeface="Calibri"/>
                <a:cs typeface="Calibri"/>
              </a:rPr>
              <a:t> </a:t>
            </a:r>
            <a:r>
              <a:rPr sz="2800" spc="-19" dirty="0" smtClean="0">
                <a:latin typeface="Calibri"/>
                <a:cs typeface="Calibri"/>
              </a:rPr>
              <a:t>c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-25" dirty="0" smtClean="0">
                <a:latin typeface="Calibri"/>
                <a:cs typeface="Calibri"/>
              </a:rPr>
              <a:t>nt</a:t>
            </a:r>
            <a:r>
              <a:rPr sz="2800" spc="-44" dirty="0" smtClean="0">
                <a:latin typeface="Calibri"/>
                <a:cs typeface="Calibri"/>
              </a:rPr>
              <a:t>e</a:t>
            </a:r>
            <a:r>
              <a:rPr sz="2800" spc="9" dirty="0" smtClean="0">
                <a:latin typeface="Calibri"/>
                <a:cs typeface="Calibri"/>
              </a:rPr>
              <a:t>x</a:t>
            </a:r>
            <a:r>
              <a:rPr sz="2800" spc="0" dirty="0" smtClean="0">
                <a:latin typeface="Calibri"/>
                <a:cs typeface="Calibri"/>
              </a:rPr>
              <a:t>t</a:t>
            </a:r>
            <a:r>
              <a:rPr sz="2800" spc="-40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social</a:t>
            </a:r>
            <a:r>
              <a:rPr sz="2800" spc="-63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g</a:t>
            </a:r>
            <a:r>
              <a:rPr sz="2800" spc="-44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oup</a:t>
            </a:r>
            <a:r>
              <a:rPr sz="2800" spc="-29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is</a:t>
            </a:r>
            <a:r>
              <a:rPr sz="2800" spc="7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–</a:t>
            </a:r>
            <a:r>
              <a:rPr sz="2800" spc="-13" dirty="0" smtClean="0">
                <a:latin typeface="Calibri"/>
                <a:cs typeface="Calibri"/>
              </a:rPr>
              <a:t> </a:t>
            </a:r>
            <a:r>
              <a:rPr sz="2800" b="1" i="1" spc="-204" dirty="0" smtClean="0">
                <a:latin typeface="Calibri"/>
                <a:cs typeface="Calibri"/>
              </a:rPr>
              <a:t>“</a:t>
            </a:r>
            <a:r>
              <a:rPr sz="2800" b="1" i="1" spc="0" dirty="0" smtClean="0">
                <a:latin typeface="Calibri"/>
                <a:cs typeface="Calibri"/>
              </a:rPr>
              <a:t>A</a:t>
            </a:r>
            <a:r>
              <a:rPr sz="2800" b="1" i="1" spc="-50" dirty="0" smtClean="0">
                <a:latin typeface="Calibri"/>
                <a:cs typeface="Calibri"/>
              </a:rPr>
              <a:t>n</a:t>
            </a:r>
            <a:r>
              <a:rPr sz="2800" b="1" i="1" spc="0" dirty="0" smtClean="0">
                <a:latin typeface="Calibri"/>
                <a:cs typeface="Calibri"/>
              </a:rPr>
              <a:t>y </a:t>
            </a:r>
            <a:r>
              <a:rPr sz="2800" b="1" i="1" spc="-25" dirty="0" smtClean="0">
                <a:latin typeface="Calibri"/>
                <a:cs typeface="Calibri"/>
              </a:rPr>
              <a:t>c</a:t>
            </a:r>
            <a:r>
              <a:rPr sz="2800" b="1" i="1" spc="0" dirty="0" smtClean="0">
                <a:latin typeface="Calibri"/>
                <a:cs typeface="Calibri"/>
              </a:rPr>
              <a:t>oll</a:t>
            </a:r>
            <a:r>
              <a:rPr sz="2800" b="1" i="1" spc="-14" dirty="0" smtClean="0">
                <a:latin typeface="Calibri"/>
                <a:cs typeface="Calibri"/>
              </a:rPr>
              <a:t>e</a:t>
            </a:r>
            <a:r>
              <a:rPr sz="2800" b="1" i="1" spc="0" dirty="0" smtClean="0">
                <a:latin typeface="Calibri"/>
                <a:cs typeface="Calibri"/>
              </a:rPr>
              <a:t>ction</a:t>
            </a:r>
            <a:r>
              <a:rPr sz="2800" b="1" i="1" spc="9" dirty="0" smtClean="0">
                <a:latin typeface="Calibri"/>
                <a:cs typeface="Calibri"/>
              </a:rPr>
              <a:t> </a:t>
            </a:r>
            <a:r>
              <a:rPr sz="2800" b="1" i="1" spc="0" dirty="0" smtClean="0">
                <a:latin typeface="Calibri"/>
                <a:cs typeface="Calibri"/>
              </a:rPr>
              <a:t>of human be</a:t>
            </a:r>
            <a:r>
              <a:rPr sz="2800" b="1" i="1" spc="-9" dirty="0" smtClean="0">
                <a:latin typeface="Calibri"/>
                <a:cs typeface="Calibri"/>
              </a:rPr>
              <a:t>i</a:t>
            </a:r>
            <a:r>
              <a:rPr sz="2800" b="1" i="1" spc="0" dirty="0" smtClean="0">
                <a:latin typeface="Calibri"/>
                <a:cs typeface="Calibri"/>
              </a:rPr>
              <a:t>ngs</a:t>
            </a:r>
            <a:r>
              <a:rPr sz="2800" b="1" i="1" spc="14" dirty="0" smtClean="0">
                <a:latin typeface="Calibri"/>
                <a:cs typeface="Calibri"/>
              </a:rPr>
              <a:t> </a:t>
            </a:r>
            <a:r>
              <a:rPr sz="2800" b="1" i="1" spc="0" dirty="0" smtClean="0">
                <a:latin typeface="Calibri"/>
                <a:cs typeface="Calibri"/>
              </a:rPr>
              <a:t>who</a:t>
            </a:r>
            <a:r>
              <a:rPr sz="2800" b="1" i="1" spc="-50" dirty="0" smtClean="0">
                <a:latin typeface="Calibri"/>
                <a:cs typeface="Calibri"/>
              </a:rPr>
              <a:t> </a:t>
            </a:r>
            <a:r>
              <a:rPr sz="2800" b="1" i="1" spc="0" dirty="0" smtClean="0">
                <a:latin typeface="Calibri"/>
                <a:cs typeface="Calibri"/>
              </a:rPr>
              <a:t>are broug</a:t>
            </a:r>
            <a:r>
              <a:rPr sz="2800" b="1" i="1" spc="-25" dirty="0" smtClean="0">
                <a:latin typeface="Calibri"/>
                <a:cs typeface="Calibri"/>
              </a:rPr>
              <a:t>h</a:t>
            </a:r>
            <a:r>
              <a:rPr sz="2800" b="1" i="1" spc="0" dirty="0" smtClean="0">
                <a:latin typeface="Calibri"/>
                <a:cs typeface="Calibri"/>
              </a:rPr>
              <a:t>t i</a:t>
            </a:r>
            <a:r>
              <a:rPr sz="2800" b="1" i="1" spc="-25" dirty="0" smtClean="0">
                <a:latin typeface="Calibri"/>
                <a:cs typeface="Calibri"/>
              </a:rPr>
              <a:t>n</a:t>
            </a:r>
            <a:r>
              <a:rPr sz="2800" b="1" i="1" spc="-19" dirty="0" smtClean="0">
                <a:latin typeface="Calibri"/>
                <a:cs typeface="Calibri"/>
              </a:rPr>
              <a:t>t</a:t>
            </a:r>
            <a:r>
              <a:rPr sz="2800" b="1" i="1" spc="0" dirty="0" smtClean="0">
                <a:latin typeface="Calibri"/>
                <a:cs typeface="Calibri"/>
              </a:rPr>
              <a:t>o</a:t>
            </a:r>
            <a:r>
              <a:rPr sz="2800" b="1" i="1" spc="-36" dirty="0" smtClean="0">
                <a:latin typeface="Calibri"/>
                <a:cs typeface="Calibri"/>
              </a:rPr>
              <a:t> </a:t>
            </a:r>
            <a:r>
              <a:rPr sz="2800" b="1" i="1" spc="4" dirty="0" smtClean="0">
                <a:latin typeface="Calibri"/>
                <a:cs typeface="Calibri"/>
              </a:rPr>
              <a:t>s</a:t>
            </a:r>
            <a:r>
              <a:rPr sz="2800" b="1" i="1" spc="0" dirty="0" smtClean="0">
                <a:latin typeface="Calibri"/>
                <a:cs typeface="Calibri"/>
              </a:rPr>
              <a:t>ocial</a:t>
            </a:r>
            <a:r>
              <a:rPr sz="2800" b="1" i="1" spc="-10" dirty="0" smtClean="0">
                <a:latin typeface="Calibri"/>
                <a:cs typeface="Calibri"/>
              </a:rPr>
              <a:t> </a:t>
            </a:r>
            <a:r>
              <a:rPr sz="2800" b="1" i="1" spc="0" dirty="0" smtClean="0">
                <a:latin typeface="Calibri"/>
                <a:cs typeface="Calibri"/>
              </a:rPr>
              <a:t>re</a:t>
            </a:r>
            <a:r>
              <a:rPr sz="2800" b="1" i="1" spc="-9" dirty="0" smtClean="0">
                <a:latin typeface="Calibri"/>
                <a:cs typeface="Calibri"/>
              </a:rPr>
              <a:t>l</a:t>
            </a:r>
            <a:r>
              <a:rPr sz="2800" b="1" i="1" spc="0" dirty="0" smtClean="0">
                <a:latin typeface="Calibri"/>
                <a:cs typeface="Calibri"/>
              </a:rPr>
              <a:t>ationshi</a:t>
            </a:r>
            <a:r>
              <a:rPr sz="2800" b="1" i="1" spc="-9" dirty="0" smtClean="0">
                <a:latin typeface="Calibri"/>
                <a:cs typeface="Calibri"/>
              </a:rPr>
              <a:t>p</a:t>
            </a:r>
            <a:r>
              <a:rPr sz="2800" b="1" i="1" spc="0" dirty="0" smtClean="0">
                <a:latin typeface="Calibri"/>
                <a:cs typeface="Calibri"/>
              </a:rPr>
              <a:t>s</a:t>
            </a:r>
            <a:r>
              <a:rPr sz="2800" b="1" i="1" spc="-134" dirty="0" smtClean="0">
                <a:latin typeface="Calibri"/>
                <a:cs typeface="Calibri"/>
              </a:rPr>
              <a:t> </a:t>
            </a:r>
            <a:r>
              <a:rPr sz="2800" b="1" i="1" spc="0" dirty="0" smtClean="0">
                <a:latin typeface="Calibri"/>
                <a:cs typeface="Calibri"/>
              </a:rPr>
              <a:t>with</a:t>
            </a:r>
            <a:r>
              <a:rPr sz="2800" b="1" i="1" spc="-52" dirty="0" smtClean="0">
                <a:latin typeface="Calibri"/>
                <a:cs typeface="Calibri"/>
              </a:rPr>
              <a:t> </a:t>
            </a:r>
            <a:r>
              <a:rPr sz="2800" b="1" i="1" spc="0" dirty="0" smtClean="0">
                <a:latin typeface="Calibri"/>
                <a:cs typeface="Calibri"/>
              </a:rPr>
              <a:t>one</a:t>
            </a:r>
            <a:r>
              <a:rPr sz="2800" b="1" i="1" spc="-28" dirty="0" smtClean="0">
                <a:latin typeface="Calibri"/>
                <a:cs typeface="Calibri"/>
              </a:rPr>
              <a:t> </a:t>
            </a:r>
            <a:r>
              <a:rPr sz="2800" b="1" i="1" spc="0" dirty="0" smtClean="0">
                <a:latin typeface="Calibri"/>
                <a:cs typeface="Calibri"/>
              </a:rPr>
              <a:t>anot</a:t>
            </a:r>
            <a:r>
              <a:rPr sz="2800" b="1" i="1" spc="4" dirty="0" smtClean="0">
                <a:latin typeface="Calibri"/>
                <a:cs typeface="Calibri"/>
              </a:rPr>
              <a:t>h</a:t>
            </a:r>
            <a:r>
              <a:rPr sz="2800" b="1" i="1" spc="0" dirty="0" smtClean="0">
                <a:latin typeface="Calibri"/>
                <a:cs typeface="Calibri"/>
              </a:rPr>
              <a:t>e</a:t>
            </a:r>
            <a:r>
              <a:rPr sz="2800" b="1" i="1" spc="100" dirty="0" smtClean="0">
                <a:latin typeface="Calibri"/>
                <a:cs typeface="Calibri"/>
              </a:rPr>
              <a:t>r</a:t>
            </a:r>
            <a:r>
              <a:rPr sz="2800" b="1" i="1" spc="0" dirty="0" smtClean="0">
                <a:latin typeface="Calibri"/>
                <a:cs typeface="Calibri"/>
              </a:rPr>
              <a:t>”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6196" y="2275332"/>
            <a:ext cx="3668267" cy="2624328"/>
          </a:xfrm>
          <a:prstGeom prst="rect">
            <a:avLst/>
          </a:prstGeom>
        </p:spPr>
        <p:txBody>
          <a:bodyPr wrap="square" lIns="0" tIns="432" rIns="0" bIns="0" rtlCol="0">
            <a:noAutofit/>
          </a:bodyPr>
          <a:lstStyle/>
          <a:p>
            <a:pPr>
              <a:lnSpc>
                <a:spcPts val="850"/>
              </a:lnSpc>
            </a:pPr>
            <a:endParaRPr sz="850"/>
          </a:p>
          <a:p>
            <a:pPr marL="976884">
              <a:lnSpc>
                <a:spcPct val="101725"/>
              </a:lnSpc>
              <a:spcBef>
                <a:spcPts val="7000"/>
              </a:spcBef>
            </a:pPr>
            <a:r>
              <a:rPr sz="4000" spc="-2" dirty="0" smtClean="0">
                <a:solidFill>
                  <a:srgbClr val="FFFFFF"/>
                </a:solidFill>
                <a:latin typeface="Calibri"/>
                <a:cs typeface="Calibri"/>
              </a:rPr>
              <a:t>Concept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00100" y="1699259"/>
            <a:ext cx="3674364" cy="5029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0" y="0"/>
            <a:ext cx="5614416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739139"/>
            <a:ext cx="5000244" cy="5401056"/>
          </a:xfrm>
          <a:custGeom>
            <a:avLst/>
            <a:gdLst/>
            <a:ahLst/>
            <a:cxnLst/>
            <a:rect l="l" t="t" r="r" b="b"/>
            <a:pathLst>
              <a:path w="5000244" h="5401056">
                <a:moveTo>
                  <a:pt x="2299843" y="0"/>
                </a:moveTo>
                <a:lnTo>
                  <a:pt x="2160889" y="3514"/>
                </a:lnTo>
                <a:lnTo>
                  <a:pt x="2023759" y="13943"/>
                </a:lnTo>
                <a:lnTo>
                  <a:pt x="1888622" y="31117"/>
                </a:lnTo>
                <a:lnTo>
                  <a:pt x="1755647" y="54867"/>
                </a:lnTo>
                <a:lnTo>
                  <a:pt x="1625004" y="85022"/>
                </a:lnTo>
                <a:lnTo>
                  <a:pt x="1496863" y="121414"/>
                </a:lnTo>
                <a:lnTo>
                  <a:pt x="1371394" y="163871"/>
                </a:lnTo>
                <a:lnTo>
                  <a:pt x="1248767" y="212226"/>
                </a:lnTo>
                <a:lnTo>
                  <a:pt x="1129151" y="266307"/>
                </a:lnTo>
                <a:lnTo>
                  <a:pt x="1012716" y="325945"/>
                </a:lnTo>
                <a:lnTo>
                  <a:pt x="899631" y="390971"/>
                </a:lnTo>
                <a:lnTo>
                  <a:pt x="790068" y="461214"/>
                </a:lnTo>
                <a:lnTo>
                  <a:pt x="684194" y="536505"/>
                </a:lnTo>
                <a:lnTo>
                  <a:pt x="582181" y="616674"/>
                </a:lnTo>
                <a:lnTo>
                  <a:pt x="484198" y="701551"/>
                </a:lnTo>
                <a:lnTo>
                  <a:pt x="390415" y="790968"/>
                </a:lnTo>
                <a:lnTo>
                  <a:pt x="301000" y="884753"/>
                </a:lnTo>
                <a:lnTo>
                  <a:pt x="216126" y="982737"/>
                </a:lnTo>
                <a:lnTo>
                  <a:pt x="135960" y="1084751"/>
                </a:lnTo>
                <a:lnTo>
                  <a:pt x="60672" y="1190625"/>
                </a:lnTo>
                <a:lnTo>
                  <a:pt x="0" y="1290574"/>
                </a:lnTo>
                <a:lnTo>
                  <a:pt x="0" y="4110482"/>
                </a:lnTo>
                <a:lnTo>
                  <a:pt x="60672" y="4210431"/>
                </a:lnTo>
                <a:lnTo>
                  <a:pt x="135960" y="4316307"/>
                </a:lnTo>
                <a:lnTo>
                  <a:pt x="216126" y="4418324"/>
                </a:lnTo>
                <a:lnTo>
                  <a:pt x="301000" y="4516310"/>
                </a:lnTo>
                <a:lnTo>
                  <a:pt x="390415" y="4610097"/>
                </a:lnTo>
                <a:lnTo>
                  <a:pt x="484198" y="4699514"/>
                </a:lnTo>
                <a:lnTo>
                  <a:pt x="582181" y="4784392"/>
                </a:lnTo>
                <a:lnTo>
                  <a:pt x="684194" y="4864562"/>
                </a:lnTo>
                <a:lnTo>
                  <a:pt x="790068" y="4939852"/>
                </a:lnTo>
                <a:lnTo>
                  <a:pt x="899631" y="5010095"/>
                </a:lnTo>
                <a:lnTo>
                  <a:pt x="1012716" y="5075120"/>
                </a:lnTo>
                <a:lnTo>
                  <a:pt x="1129151" y="5134757"/>
                </a:lnTo>
                <a:lnTo>
                  <a:pt x="1248767" y="5188837"/>
                </a:lnTo>
                <a:lnTo>
                  <a:pt x="1371394" y="5237190"/>
                </a:lnTo>
                <a:lnTo>
                  <a:pt x="1496863" y="5279646"/>
                </a:lnTo>
                <a:lnTo>
                  <a:pt x="1625004" y="5316037"/>
                </a:lnTo>
                <a:lnTo>
                  <a:pt x="1755647" y="5346191"/>
                </a:lnTo>
                <a:lnTo>
                  <a:pt x="1888622" y="5369940"/>
                </a:lnTo>
                <a:lnTo>
                  <a:pt x="2023759" y="5387113"/>
                </a:lnTo>
                <a:lnTo>
                  <a:pt x="2160889" y="5397542"/>
                </a:lnTo>
                <a:lnTo>
                  <a:pt x="2299843" y="5401056"/>
                </a:lnTo>
                <a:lnTo>
                  <a:pt x="2521313" y="5392104"/>
                </a:lnTo>
                <a:lnTo>
                  <a:pt x="2737854" y="5365711"/>
                </a:lnTo>
                <a:lnTo>
                  <a:pt x="2948771" y="5322573"/>
                </a:lnTo>
                <a:lnTo>
                  <a:pt x="3153367" y="5263383"/>
                </a:lnTo>
                <a:lnTo>
                  <a:pt x="3350948" y="5188839"/>
                </a:lnTo>
                <a:lnTo>
                  <a:pt x="3540819" y="5099633"/>
                </a:lnTo>
                <a:lnTo>
                  <a:pt x="3722286" y="4996461"/>
                </a:lnTo>
                <a:lnTo>
                  <a:pt x="3894652" y="4880018"/>
                </a:lnTo>
                <a:lnTo>
                  <a:pt x="4057223" y="4750999"/>
                </a:lnTo>
                <a:lnTo>
                  <a:pt x="4209303" y="4610100"/>
                </a:lnTo>
                <a:lnTo>
                  <a:pt x="4350199" y="4458013"/>
                </a:lnTo>
                <a:lnTo>
                  <a:pt x="4479214" y="4295436"/>
                </a:lnTo>
                <a:lnTo>
                  <a:pt x="4595654" y="4123063"/>
                </a:lnTo>
                <a:lnTo>
                  <a:pt x="4698824" y="3941588"/>
                </a:lnTo>
                <a:lnTo>
                  <a:pt x="4788028" y="3751706"/>
                </a:lnTo>
                <a:lnTo>
                  <a:pt x="4862572" y="3554114"/>
                </a:lnTo>
                <a:lnTo>
                  <a:pt x="4921761" y="3349505"/>
                </a:lnTo>
                <a:lnTo>
                  <a:pt x="4964899" y="3138574"/>
                </a:lnTo>
                <a:lnTo>
                  <a:pt x="4991292" y="2922017"/>
                </a:lnTo>
                <a:lnTo>
                  <a:pt x="5000244" y="2700528"/>
                </a:lnTo>
                <a:lnTo>
                  <a:pt x="4991292" y="2479038"/>
                </a:lnTo>
                <a:lnTo>
                  <a:pt x="4964899" y="2262481"/>
                </a:lnTo>
                <a:lnTo>
                  <a:pt x="4921761" y="2051550"/>
                </a:lnTo>
                <a:lnTo>
                  <a:pt x="4862572" y="1846941"/>
                </a:lnTo>
                <a:lnTo>
                  <a:pt x="4788028" y="1649349"/>
                </a:lnTo>
                <a:lnTo>
                  <a:pt x="4698824" y="1459467"/>
                </a:lnTo>
                <a:lnTo>
                  <a:pt x="4595654" y="1277992"/>
                </a:lnTo>
                <a:lnTo>
                  <a:pt x="4479214" y="1105619"/>
                </a:lnTo>
                <a:lnTo>
                  <a:pt x="4350199" y="943042"/>
                </a:lnTo>
                <a:lnTo>
                  <a:pt x="4209303" y="790956"/>
                </a:lnTo>
                <a:lnTo>
                  <a:pt x="4057223" y="650056"/>
                </a:lnTo>
                <a:lnTo>
                  <a:pt x="3894652" y="521037"/>
                </a:lnTo>
                <a:lnTo>
                  <a:pt x="3722286" y="404594"/>
                </a:lnTo>
                <a:lnTo>
                  <a:pt x="3540819" y="301422"/>
                </a:lnTo>
                <a:lnTo>
                  <a:pt x="3350948" y="212216"/>
                </a:lnTo>
                <a:lnTo>
                  <a:pt x="3153367" y="137672"/>
                </a:lnTo>
                <a:lnTo>
                  <a:pt x="2948771" y="78482"/>
                </a:lnTo>
                <a:lnTo>
                  <a:pt x="2737854" y="35344"/>
                </a:lnTo>
                <a:lnTo>
                  <a:pt x="2521313" y="8951"/>
                </a:lnTo>
                <a:lnTo>
                  <a:pt x="22998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905255"/>
            <a:ext cx="4110228" cy="36911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170168" y="2694858"/>
            <a:ext cx="202946" cy="380492"/>
          </a:xfrm>
          <a:prstGeom prst="rect">
            <a:avLst/>
          </a:prstGeom>
        </p:spPr>
        <p:txBody>
          <a:bodyPr wrap="square" lIns="0" tIns="18796" rIns="0" bIns="0" rtlCol="0">
            <a:noAutofit/>
          </a:bodyPr>
          <a:lstStyle/>
          <a:p>
            <a:pPr marL="12700">
              <a:lnSpc>
                <a:spcPts val="2960"/>
              </a:lnSpc>
            </a:pPr>
            <a:r>
              <a:rPr sz="2800" dirty="0" smtClean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98768" y="2716276"/>
            <a:ext cx="373508" cy="380492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>
              <a:lnSpc>
                <a:spcPts val="2895"/>
              </a:lnSpc>
            </a:pPr>
            <a:r>
              <a:rPr sz="2800" spc="-234" dirty="0" smtClean="0">
                <a:latin typeface="Calibri"/>
                <a:cs typeface="Calibri"/>
              </a:rPr>
              <a:t>“A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49872" y="2716276"/>
            <a:ext cx="4196222" cy="380492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>
              <a:lnSpc>
                <a:spcPts val="2895"/>
              </a:lnSpc>
            </a:pPr>
            <a:r>
              <a:rPr sz="2800" spc="57" dirty="0" smtClean="0">
                <a:latin typeface="Calibri"/>
                <a:cs typeface="Calibri"/>
              </a:rPr>
              <a:t>social group is a number of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98768" y="3100095"/>
            <a:ext cx="1211893" cy="380796"/>
          </a:xfrm>
          <a:prstGeom prst="rect">
            <a:avLst/>
          </a:prstGeom>
        </p:spPr>
        <p:txBody>
          <a:bodyPr wrap="square" lIns="0" tIns="18415" rIns="0" bIns="0" rtlCol="0">
            <a:noAutofit/>
          </a:bodyPr>
          <a:lstStyle/>
          <a:p>
            <a:pPr marL="12700">
              <a:lnSpc>
                <a:spcPts val="2900"/>
              </a:lnSpc>
            </a:pPr>
            <a:r>
              <a:rPr sz="2800" spc="-7" dirty="0" smtClean="0">
                <a:latin typeface="Calibri"/>
                <a:cs typeface="Calibri"/>
              </a:rPr>
              <a:t>persons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02626" y="3100095"/>
            <a:ext cx="637870" cy="380796"/>
          </a:xfrm>
          <a:prstGeom prst="rect">
            <a:avLst/>
          </a:prstGeom>
        </p:spPr>
        <p:txBody>
          <a:bodyPr wrap="square" lIns="0" tIns="18415" rIns="0" bIns="0" rtlCol="0">
            <a:noAutofit/>
          </a:bodyPr>
          <a:lstStyle/>
          <a:p>
            <a:pPr marL="12700">
              <a:lnSpc>
                <a:spcPts val="2900"/>
              </a:lnSpc>
            </a:pPr>
            <a:r>
              <a:rPr sz="2800" spc="-3" dirty="0" smtClean="0">
                <a:latin typeface="Calibri"/>
                <a:cs typeface="Calibri"/>
              </a:rPr>
              <a:t>two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631682" y="3100095"/>
            <a:ext cx="390343" cy="380796"/>
          </a:xfrm>
          <a:prstGeom prst="rect">
            <a:avLst/>
          </a:prstGeom>
        </p:spPr>
        <p:txBody>
          <a:bodyPr wrap="square" lIns="0" tIns="18415" rIns="0" bIns="0" rtlCol="0">
            <a:noAutofit/>
          </a:bodyPr>
          <a:lstStyle/>
          <a:p>
            <a:pPr marL="12700">
              <a:lnSpc>
                <a:spcPts val="2900"/>
              </a:lnSpc>
            </a:pPr>
            <a:r>
              <a:rPr sz="2800" dirty="0" smtClean="0">
                <a:latin typeface="Calibri"/>
                <a:cs typeface="Calibri"/>
              </a:rPr>
              <a:t>or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210802" y="3100095"/>
            <a:ext cx="934174" cy="380796"/>
          </a:xfrm>
          <a:prstGeom prst="rect">
            <a:avLst/>
          </a:prstGeom>
        </p:spPr>
        <p:txBody>
          <a:bodyPr wrap="square" lIns="0" tIns="18415" rIns="0" bIns="0" rtlCol="0">
            <a:noAutofit/>
          </a:bodyPr>
          <a:lstStyle/>
          <a:p>
            <a:pPr marL="12700">
              <a:lnSpc>
                <a:spcPts val="2900"/>
              </a:lnSpc>
            </a:pPr>
            <a:r>
              <a:rPr sz="2800" spc="-7" dirty="0" smtClean="0">
                <a:latin typeface="Calibri"/>
                <a:cs typeface="Calibri"/>
              </a:rPr>
              <a:t>more,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335895" y="3100095"/>
            <a:ext cx="706901" cy="380796"/>
          </a:xfrm>
          <a:prstGeom prst="rect">
            <a:avLst/>
          </a:prstGeom>
        </p:spPr>
        <p:txBody>
          <a:bodyPr wrap="square" lIns="0" tIns="18415" rIns="0" bIns="0" rtlCol="0">
            <a:noAutofit/>
          </a:bodyPr>
          <a:lstStyle/>
          <a:p>
            <a:pPr marL="12700">
              <a:lnSpc>
                <a:spcPts val="2900"/>
              </a:lnSpc>
            </a:pPr>
            <a:r>
              <a:rPr sz="2800" dirty="0" smtClean="0">
                <a:latin typeface="Calibri"/>
                <a:cs typeface="Calibri"/>
              </a:rPr>
              <a:t>who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98768" y="3484626"/>
            <a:ext cx="4645805" cy="380492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>
              <a:lnSpc>
                <a:spcPts val="2895"/>
              </a:lnSpc>
            </a:pPr>
            <a:r>
              <a:rPr sz="2800" spc="33" dirty="0" smtClean="0">
                <a:latin typeface="Calibri"/>
                <a:cs typeface="Calibri"/>
              </a:rPr>
              <a:t>have some common objects of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98768" y="3868674"/>
            <a:ext cx="1497504" cy="380492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>
              <a:lnSpc>
                <a:spcPts val="2895"/>
              </a:lnSpc>
            </a:pPr>
            <a:r>
              <a:rPr sz="2800" spc="-11" dirty="0" smtClean="0">
                <a:latin typeface="Calibri"/>
                <a:cs typeface="Calibri"/>
              </a:rPr>
              <a:t>attention,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67218" y="3868674"/>
            <a:ext cx="3076957" cy="380492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>
              <a:lnSpc>
                <a:spcPts val="2895"/>
              </a:lnSpc>
            </a:pPr>
            <a:r>
              <a:rPr sz="2800" spc="46" dirty="0" smtClean="0">
                <a:latin typeface="Calibri"/>
                <a:cs typeface="Calibri"/>
              </a:rPr>
              <a:t>who are stimulating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98768" y="4252722"/>
            <a:ext cx="378587" cy="380492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>
              <a:lnSpc>
                <a:spcPts val="2895"/>
              </a:lnSpc>
            </a:pPr>
            <a:r>
              <a:rPr sz="2800" spc="-25" dirty="0" smtClean="0">
                <a:latin typeface="Calibri"/>
                <a:cs typeface="Calibri"/>
              </a:rPr>
              <a:t>to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55611" y="4252722"/>
            <a:ext cx="763064" cy="380492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>
              <a:lnSpc>
                <a:spcPts val="2895"/>
              </a:lnSpc>
            </a:pPr>
            <a:r>
              <a:rPr sz="2800" spc="1" dirty="0" smtClean="0">
                <a:latin typeface="Calibri"/>
                <a:cs typeface="Calibri"/>
              </a:rPr>
              <a:t>each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93709" y="4252722"/>
            <a:ext cx="929290" cy="380492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>
              <a:lnSpc>
                <a:spcPts val="2895"/>
              </a:lnSpc>
            </a:pPr>
            <a:r>
              <a:rPr sz="2800" spc="-40" dirty="0" smtClean="0">
                <a:latin typeface="Calibri"/>
                <a:cs typeface="Calibri"/>
              </a:rPr>
              <a:t>other,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99194" y="4252722"/>
            <a:ext cx="706316" cy="380492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>
              <a:lnSpc>
                <a:spcPts val="2895"/>
              </a:lnSpc>
            </a:pPr>
            <a:r>
              <a:rPr sz="2800" dirty="0" smtClean="0">
                <a:latin typeface="Calibri"/>
                <a:cs typeface="Calibri"/>
              </a:rPr>
              <a:t>who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81031" y="4252722"/>
            <a:ext cx="764189" cy="764539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>
              <a:lnSpc>
                <a:spcPts val="2895"/>
              </a:lnSpc>
            </a:pPr>
            <a:r>
              <a:rPr sz="2800" spc="-16" dirty="0" smtClean="0">
                <a:latin typeface="Calibri"/>
                <a:cs typeface="Calibri"/>
              </a:rPr>
              <a:t>have</a:t>
            </a:r>
            <a:endParaRPr sz="2800">
              <a:latin typeface="Calibri"/>
              <a:cs typeface="Calibri"/>
            </a:endParaRPr>
          </a:p>
          <a:p>
            <a:pPr marL="152908" marR="823">
              <a:lnSpc>
                <a:spcPts val="3025"/>
              </a:lnSpc>
              <a:spcBef>
                <a:spcPts val="6"/>
              </a:spcBef>
            </a:pPr>
            <a:r>
              <a:rPr sz="2800" spc="3" dirty="0" smtClean="0">
                <a:latin typeface="Calibri"/>
                <a:cs typeface="Calibri"/>
              </a:rPr>
              <a:t>and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98768" y="4636770"/>
            <a:ext cx="1672207" cy="1148918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 marR="53263">
              <a:lnSpc>
                <a:spcPts val="2895"/>
              </a:lnSpc>
            </a:pPr>
            <a:r>
              <a:rPr sz="2800" spc="-1" dirty="0" smtClean="0">
                <a:latin typeface="Calibri"/>
                <a:cs typeface="Calibri"/>
              </a:rPr>
              <a:t>common</a:t>
            </a:r>
            <a:endParaRPr sz="2800" dirty="0">
              <a:latin typeface="Calibri"/>
              <a:cs typeface="Calibri"/>
            </a:endParaRPr>
          </a:p>
          <a:p>
            <a:pPr marL="12700" marR="34846">
              <a:lnSpc>
                <a:spcPts val="3025"/>
              </a:lnSpc>
              <a:spcBef>
                <a:spcPts val="6"/>
              </a:spcBef>
            </a:pPr>
            <a:r>
              <a:rPr sz="2800" spc="-4" dirty="0" smtClean="0">
                <a:latin typeface="Calibri"/>
                <a:cs typeface="Calibri"/>
              </a:rPr>
              <a:t>participate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2800" b="1" spc="-7" dirty="0" smtClean="0">
                <a:latin typeface="Calibri"/>
                <a:cs typeface="Calibri"/>
              </a:rPr>
              <a:t>(Bogardus)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73770" y="4636770"/>
            <a:ext cx="1030343" cy="380492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>
              <a:lnSpc>
                <a:spcPts val="2895"/>
              </a:lnSpc>
            </a:pPr>
            <a:r>
              <a:rPr sz="2800" spc="-9" dirty="0" smtClean="0">
                <a:latin typeface="Calibri"/>
                <a:cs typeface="Calibri"/>
              </a:rPr>
              <a:t>loyalty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52561" y="5021199"/>
            <a:ext cx="2988961" cy="380491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>
              <a:lnSpc>
                <a:spcPts val="2895"/>
              </a:lnSpc>
            </a:pPr>
            <a:r>
              <a:rPr sz="2800" spc="-2" dirty="0" smtClean="0">
                <a:latin typeface="Calibri"/>
                <a:cs typeface="Calibri"/>
              </a:rPr>
              <a:t>in similar activities.”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7" name="object 14"/>
          <p:cNvSpPr txBox="1"/>
          <p:nvPr/>
        </p:nvSpPr>
        <p:spPr>
          <a:xfrm>
            <a:off x="990600" y="1371600"/>
            <a:ext cx="2530124" cy="585012"/>
          </a:xfrm>
          <a:prstGeom prst="rect">
            <a:avLst/>
          </a:prstGeom>
        </p:spPr>
        <p:txBody>
          <a:bodyPr wrap="square" lIns="0" tIns="29114" rIns="0" bIns="0" rtlCol="0">
            <a:noAutofit/>
          </a:bodyPr>
          <a:lstStyle/>
          <a:p>
            <a:pPr marL="12700">
              <a:lnSpc>
                <a:spcPts val="4585"/>
              </a:lnSpc>
            </a:pPr>
            <a:r>
              <a:rPr sz="4400" dirty="0" smtClean="0">
                <a:solidFill>
                  <a:srgbClr val="4471C4"/>
                </a:solidFill>
                <a:latin typeface="Calibri"/>
                <a:cs typeface="Calibri"/>
              </a:rPr>
              <a:t>D</a:t>
            </a:r>
            <a:r>
              <a:rPr sz="4400" spc="-54" dirty="0" smtClean="0">
                <a:solidFill>
                  <a:srgbClr val="4471C4"/>
                </a:solidFill>
                <a:latin typeface="Calibri"/>
                <a:cs typeface="Calibri"/>
              </a:rPr>
              <a:t>e</a:t>
            </a:r>
            <a:r>
              <a:rPr sz="4400" spc="0" dirty="0" smtClean="0">
                <a:solidFill>
                  <a:srgbClr val="4471C4"/>
                </a:solidFill>
                <a:latin typeface="Calibri"/>
                <a:cs typeface="Calibri"/>
              </a:rPr>
              <a:t>finition</a:t>
            </a:r>
            <a:endParaRPr sz="4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355092" y="0"/>
            <a:ext cx="11480292" cy="27538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32962" y="1236726"/>
            <a:ext cx="4901438" cy="532892"/>
          </a:xfrm>
          <a:prstGeom prst="rect">
            <a:avLst/>
          </a:prstGeom>
        </p:spPr>
        <p:txBody>
          <a:bodyPr wrap="square" lIns="0" tIns="26479" rIns="0" bIns="0" rtlCol="0">
            <a:noAutofit/>
          </a:bodyPr>
          <a:lstStyle/>
          <a:p>
            <a:pPr marL="12700">
              <a:lnSpc>
                <a:spcPts val="4170"/>
              </a:lnSpc>
            </a:pPr>
            <a:r>
              <a:rPr lang="en-GB" sz="4000" spc="-2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How is group formed?</a:t>
            </a:r>
            <a:endParaRPr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8155" t="30208" r="40849" b="48958"/>
          <a:stretch>
            <a:fillRect/>
          </a:stretch>
        </p:blipFill>
        <p:spPr bwMode="auto">
          <a:xfrm>
            <a:off x="304800" y="2590800"/>
            <a:ext cx="533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l="18155" t="31250" r="39678" b="55209"/>
          <a:stretch>
            <a:fillRect/>
          </a:stretch>
        </p:blipFill>
        <p:spPr bwMode="auto">
          <a:xfrm>
            <a:off x="6400800" y="3657600"/>
            <a:ext cx="5486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228600" y="472440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People waiting at the bus stop and people getting on to the same elevator.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53200" y="5029200"/>
            <a:ext cx="53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Hockey team and family gathering.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4800" y="5943600"/>
            <a:ext cx="1143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 social group exhibits some degree of social cohesion and is more than a simple collection or aggregate of individuals</a:t>
            </a: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355092" y="0"/>
            <a:ext cx="11480292" cy="27538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219200" y="3276600"/>
            <a:ext cx="996695" cy="957072"/>
          </a:xfrm>
          <a:custGeom>
            <a:avLst/>
            <a:gdLst/>
            <a:ahLst/>
            <a:cxnLst/>
            <a:rect l="l" t="t" r="r" b="b"/>
            <a:pathLst>
              <a:path w="813815" h="813816">
                <a:moveTo>
                  <a:pt x="0" y="406908"/>
                </a:moveTo>
                <a:lnTo>
                  <a:pt x="1348" y="440289"/>
                </a:lnTo>
                <a:lnTo>
                  <a:pt x="5324" y="472925"/>
                </a:lnTo>
                <a:lnTo>
                  <a:pt x="11822" y="504712"/>
                </a:lnTo>
                <a:lnTo>
                  <a:pt x="20738" y="535545"/>
                </a:lnTo>
                <a:lnTo>
                  <a:pt x="31968" y="565320"/>
                </a:lnTo>
                <a:lnTo>
                  <a:pt x="45406" y="593932"/>
                </a:lnTo>
                <a:lnTo>
                  <a:pt x="60949" y="621276"/>
                </a:lnTo>
                <a:lnTo>
                  <a:pt x="78492" y="647248"/>
                </a:lnTo>
                <a:lnTo>
                  <a:pt x="97929" y="671744"/>
                </a:lnTo>
                <a:lnTo>
                  <a:pt x="119157" y="694658"/>
                </a:lnTo>
                <a:lnTo>
                  <a:pt x="142071" y="715886"/>
                </a:lnTo>
                <a:lnTo>
                  <a:pt x="166567" y="735323"/>
                </a:lnTo>
                <a:lnTo>
                  <a:pt x="192539" y="752866"/>
                </a:lnTo>
                <a:lnTo>
                  <a:pt x="219883" y="768409"/>
                </a:lnTo>
                <a:lnTo>
                  <a:pt x="248495" y="781847"/>
                </a:lnTo>
                <a:lnTo>
                  <a:pt x="278270" y="793077"/>
                </a:lnTo>
                <a:lnTo>
                  <a:pt x="309103" y="801993"/>
                </a:lnTo>
                <a:lnTo>
                  <a:pt x="340890" y="808491"/>
                </a:lnTo>
                <a:lnTo>
                  <a:pt x="373526" y="812467"/>
                </a:lnTo>
                <a:lnTo>
                  <a:pt x="406907" y="813816"/>
                </a:lnTo>
                <a:lnTo>
                  <a:pt x="440289" y="812467"/>
                </a:lnTo>
                <a:lnTo>
                  <a:pt x="472925" y="808491"/>
                </a:lnTo>
                <a:lnTo>
                  <a:pt x="504712" y="801993"/>
                </a:lnTo>
                <a:lnTo>
                  <a:pt x="535545" y="793077"/>
                </a:lnTo>
                <a:lnTo>
                  <a:pt x="565320" y="781847"/>
                </a:lnTo>
                <a:lnTo>
                  <a:pt x="593932" y="768409"/>
                </a:lnTo>
                <a:lnTo>
                  <a:pt x="621276" y="752866"/>
                </a:lnTo>
                <a:lnTo>
                  <a:pt x="647248" y="735323"/>
                </a:lnTo>
                <a:lnTo>
                  <a:pt x="671744" y="715886"/>
                </a:lnTo>
                <a:lnTo>
                  <a:pt x="694658" y="694658"/>
                </a:lnTo>
                <a:lnTo>
                  <a:pt x="715886" y="671744"/>
                </a:lnTo>
                <a:lnTo>
                  <a:pt x="735323" y="647248"/>
                </a:lnTo>
                <a:lnTo>
                  <a:pt x="752866" y="621276"/>
                </a:lnTo>
                <a:lnTo>
                  <a:pt x="768409" y="593932"/>
                </a:lnTo>
                <a:lnTo>
                  <a:pt x="781847" y="565320"/>
                </a:lnTo>
                <a:lnTo>
                  <a:pt x="793077" y="535545"/>
                </a:lnTo>
                <a:lnTo>
                  <a:pt x="801993" y="504712"/>
                </a:lnTo>
                <a:lnTo>
                  <a:pt x="808491" y="472925"/>
                </a:lnTo>
                <a:lnTo>
                  <a:pt x="812467" y="440289"/>
                </a:lnTo>
                <a:lnTo>
                  <a:pt x="813815" y="406908"/>
                </a:lnTo>
                <a:lnTo>
                  <a:pt x="812467" y="373526"/>
                </a:lnTo>
                <a:lnTo>
                  <a:pt x="808491" y="340890"/>
                </a:lnTo>
                <a:lnTo>
                  <a:pt x="801993" y="309103"/>
                </a:lnTo>
                <a:lnTo>
                  <a:pt x="793077" y="278270"/>
                </a:lnTo>
                <a:lnTo>
                  <a:pt x="781847" y="248495"/>
                </a:lnTo>
                <a:lnTo>
                  <a:pt x="768409" y="219883"/>
                </a:lnTo>
                <a:lnTo>
                  <a:pt x="752866" y="192539"/>
                </a:lnTo>
                <a:lnTo>
                  <a:pt x="735323" y="166567"/>
                </a:lnTo>
                <a:lnTo>
                  <a:pt x="715886" y="142071"/>
                </a:lnTo>
                <a:lnTo>
                  <a:pt x="694658" y="119157"/>
                </a:lnTo>
                <a:lnTo>
                  <a:pt x="671744" y="97929"/>
                </a:lnTo>
                <a:lnTo>
                  <a:pt x="647248" y="78492"/>
                </a:lnTo>
                <a:lnTo>
                  <a:pt x="621276" y="60949"/>
                </a:lnTo>
                <a:lnTo>
                  <a:pt x="593932" y="45406"/>
                </a:lnTo>
                <a:lnTo>
                  <a:pt x="565320" y="31968"/>
                </a:lnTo>
                <a:lnTo>
                  <a:pt x="535545" y="20738"/>
                </a:lnTo>
                <a:lnTo>
                  <a:pt x="504712" y="11822"/>
                </a:lnTo>
                <a:lnTo>
                  <a:pt x="472925" y="5324"/>
                </a:lnTo>
                <a:lnTo>
                  <a:pt x="440289" y="1348"/>
                </a:lnTo>
                <a:lnTo>
                  <a:pt x="406907" y="0"/>
                </a:lnTo>
                <a:lnTo>
                  <a:pt x="373526" y="1348"/>
                </a:lnTo>
                <a:lnTo>
                  <a:pt x="340890" y="5324"/>
                </a:lnTo>
                <a:lnTo>
                  <a:pt x="309103" y="11822"/>
                </a:lnTo>
                <a:lnTo>
                  <a:pt x="278270" y="20738"/>
                </a:lnTo>
                <a:lnTo>
                  <a:pt x="248495" y="31968"/>
                </a:lnTo>
                <a:lnTo>
                  <a:pt x="219883" y="45406"/>
                </a:lnTo>
                <a:lnTo>
                  <a:pt x="192539" y="60949"/>
                </a:lnTo>
                <a:lnTo>
                  <a:pt x="166567" y="78492"/>
                </a:lnTo>
                <a:lnTo>
                  <a:pt x="142071" y="97929"/>
                </a:lnTo>
                <a:lnTo>
                  <a:pt x="119157" y="119157"/>
                </a:lnTo>
                <a:lnTo>
                  <a:pt x="97929" y="142071"/>
                </a:lnTo>
                <a:lnTo>
                  <a:pt x="78492" y="166567"/>
                </a:lnTo>
                <a:lnTo>
                  <a:pt x="60949" y="192539"/>
                </a:lnTo>
                <a:lnTo>
                  <a:pt x="45406" y="219883"/>
                </a:lnTo>
                <a:lnTo>
                  <a:pt x="31968" y="248495"/>
                </a:lnTo>
                <a:lnTo>
                  <a:pt x="20738" y="278270"/>
                </a:lnTo>
                <a:lnTo>
                  <a:pt x="11822" y="309103"/>
                </a:lnTo>
                <a:lnTo>
                  <a:pt x="5324" y="340890"/>
                </a:lnTo>
                <a:lnTo>
                  <a:pt x="1348" y="373526"/>
                </a:lnTo>
                <a:lnTo>
                  <a:pt x="0" y="40690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371600" y="3505200"/>
            <a:ext cx="685800" cy="4709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419600" y="3276600"/>
            <a:ext cx="1036320" cy="923544"/>
          </a:xfrm>
          <a:custGeom>
            <a:avLst/>
            <a:gdLst/>
            <a:ahLst/>
            <a:cxnLst/>
            <a:rect l="l" t="t" r="r" b="b"/>
            <a:pathLst>
              <a:path w="812292" h="813816">
                <a:moveTo>
                  <a:pt x="0" y="406908"/>
                </a:moveTo>
                <a:lnTo>
                  <a:pt x="1346" y="440289"/>
                </a:lnTo>
                <a:lnTo>
                  <a:pt x="5316" y="472925"/>
                </a:lnTo>
                <a:lnTo>
                  <a:pt x="11805" y="504712"/>
                </a:lnTo>
                <a:lnTo>
                  <a:pt x="20708" y="535545"/>
                </a:lnTo>
                <a:lnTo>
                  <a:pt x="31920" y="565320"/>
                </a:lnTo>
                <a:lnTo>
                  <a:pt x="45338" y="593932"/>
                </a:lnTo>
                <a:lnTo>
                  <a:pt x="60856" y="621276"/>
                </a:lnTo>
                <a:lnTo>
                  <a:pt x="78370" y="647248"/>
                </a:lnTo>
                <a:lnTo>
                  <a:pt x="97775" y="671744"/>
                </a:lnTo>
                <a:lnTo>
                  <a:pt x="118967" y="694658"/>
                </a:lnTo>
                <a:lnTo>
                  <a:pt x="141841" y="715886"/>
                </a:lnTo>
                <a:lnTo>
                  <a:pt x="166292" y="735323"/>
                </a:lnTo>
                <a:lnTo>
                  <a:pt x="192217" y="752866"/>
                </a:lnTo>
                <a:lnTo>
                  <a:pt x="219510" y="768409"/>
                </a:lnTo>
                <a:lnTo>
                  <a:pt x="248066" y="781847"/>
                </a:lnTo>
                <a:lnTo>
                  <a:pt x="277782" y="793077"/>
                </a:lnTo>
                <a:lnTo>
                  <a:pt x="308552" y="801993"/>
                </a:lnTo>
                <a:lnTo>
                  <a:pt x="340273" y="808491"/>
                </a:lnTo>
                <a:lnTo>
                  <a:pt x="372839" y="812467"/>
                </a:lnTo>
                <a:lnTo>
                  <a:pt x="406146" y="813816"/>
                </a:lnTo>
                <a:lnTo>
                  <a:pt x="439452" y="812467"/>
                </a:lnTo>
                <a:lnTo>
                  <a:pt x="472018" y="808491"/>
                </a:lnTo>
                <a:lnTo>
                  <a:pt x="503739" y="801993"/>
                </a:lnTo>
                <a:lnTo>
                  <a:pt x="534509" y="793077"/>
                </a:lnTo>
                <a:lnTo>
                  <a:pt x="564225" y="781847"/>
                </a:lnTo>
                <a:lnTo>
                  <a:pt x="592781" y="768409"/>
                </a:lnTo>
                <a:lnTo>
                  <a:pt x="620074" y="752866"/>
                </a:lnTo>
                <a:lnTo>
                  <a:pt x="645999" y="735323"/>
                </a:lnTo>
                <a:lnTo>
                  <a:pt x="670450" y="715886"/>
                </a:lnTo>
                <a:lnTo>
                  <a:pt x="693324" y="694658"/>
                </a:lnTo>
                <a:lnTo>
                  <a:pt x="714516" y="671744"/>
                </a:lnTo>
                <a:lnTo>
                  <a:pt x="733921" y="647248"/>
                </a:lnTo>
                <a:lnTo>
                  <a:pt x="751435" y="621276"/>
                </a:lnTo>
                <a:lnTo>
                  <a:pt x="766953" y="593932"/>
                </a:lnTo>
                <a:lnTo>
                  <a:pt x="780371" y="565320"/>
                </a:lnTo>
                <a:lnTo>
                  <a:pt x="791583" y="535545"/>
                </a:lnTo>
                <a:lnTo>
                  <a:pt x="800486" y="504712"/>
                </a:lnTo>
                <a:lnTo>
                  <a:pt x="806975" y="472925"/>
                </a:lnTo>
                <a:lnTo>
                  <a:pt x="810945" y="440289"/>
                </a:lnTo>
                <a:lnTo>
                  <a:pt x="812292" y="406908"/>
                </a:lnTo>
                <a:lnTo>
                  <a:pt x="810945" y="373526"/>
                </a:lnTo>
                <a:lnTo>
                  <a:pt x="806975" y="340890"/>
                </a:lnTo>
                <a:lnTo>
                  <a:pt x="800486" y="309103"/>
                </a:lnTo>
                <a:lnTo>
                  <a:pt x="791583" y="278270"/>
                </a:lnTo>
                <a:lnTo>
                  <a:pt x="780371" y="248495"/>
                </a:lnTo>
                <a:lnTo>
                  <a:pt x="766953" y="219883"/>
                </a:lnTo>
                <a:lnTo>
                  <a:pt x="751435" y="192539"/>
                </a:lnTo>
                <a:lnTo>
                  <a:pt x="733921" y="166567"/>
                </a:lnTo>
                <a:lnTo>
                  <a:pt x="714516" y="142071"/>
                </a:lnTo>
                <a:lnTo>
                  <a:pt x="693324" y="119157"/>
                </a:lnTo>
                <a:lnTo>
                  <a:pt x="670450" y="97929"/>
                </a:lnTo>
                <a:lnTo>
                  <a:pt x="645999" y="78492"/>
                </a:lnTo>
                <a:lnTo>
                  <a:pt x="620074" y="60949"/>
                </a:lnTo>
                <a:lnTo>
                  <a:pt x="592781" y="45406"/>
                </a:lnTo>
                <a:lnTo>
                  <a:pt x="564225" y="31968"/>
                </a:lnTo>
                <a:lnTo>
                  <a:pt x="534509" y="20738"/>
                </a:lnTo>
                <a:lnTo>
                  <a:pt x="503739" y="11822"/>
                </a:lnTo>
                <a:lnTo>
                  <a:pt x="472018" y="5324"/>
                </a:lnTo>
                <a:lnTo>
                  <a:pt x="439452" y="1348"/>
                </a:lnTo>
                <a:lnTo>
                  <a:pt x="406146" y="0"/>
                </a:lnTo>
                <a:lnTo>
                  <a:pt x="372839" y="1348"/>
                </a:lnTo>
                <a:lnTo>
                  <a:pt x="340273" y="5324"/>
                </a:lnTo>
                <a:lnTo>
                  <a:pt x="308552" y="11822"/>
                </a:lnTo>
                <a:lnTo>
                  <a:pt x="277782" y="20738"/>
                </a:lnTo>
                <a:lnTo>
                  <a:pt x="248066" y="31968"/>
                </a:lnTo>
                <a:lnTo>
                  <a:pt x="219510" y="45406"/>
                </a:lnTo>
                <a:lnTo>
                  <a:pt x="192217" y="60949"/>
                </a:lnTo>
                <a:lnTo>
                  <a:pt x="166292" y="78492"/>
                </a:lnTo>
                <a:lnTo>
                  <a:pt x="141841" y="97929"/>
                </a:lnTo>
                <a:lnTo>
                  <a:pt x="118967" y="119157"/>
                </a:lnTo>
                <a:lnTo>
                  <a:pt x="97775" y="142071"/>
                </a:lnTo>
                <a:lnTo>
                  <a:pt x="78370" y="166567"/>
                </a:lnTo>
                <a:lnTo>
                  <a:pt x="60856" y="192539"/>
                </a:lnTo>
                <a:lnTo>
                  <a:pt x="45338" y="219883"/>
                </a:lnTo>
                <a:lnTo>
                  <a:pt x="31920" y="248495"/>
                </a:lnTo>
                <a:lnTo>
                  <a:pt x="20708" y="278270"/>
                </a:lnTo>
                <a:lnTo>
                  <a:pt x="11805" y="309103"/>
                </a:lnTo>
                <a:lnTo>
                  <a:pt x="5316" y="340890"/>
                </a:lnTo>
                <a:lnTo>
                  <a:pt x="1346" y="373526"/>
                </a:lnTo>
                <a:lnTo>
                  <a:pt x="0" y="40690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648200" y="3505200"/>
            <a:ext cx="533400" cy="457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696200" y="3352800"/>
            <a:ext cx="1001268" cy="847344"/>
          </a:xfrm>
          <a:custGeom>
            <a:avLst/>
            <a:gdLst/>
            <a:ahLst/>
            <a:cxnLst/>
            <a:rect l="l" t="t" r="r" b="b"/>
            <a:pathLst>
              <a:path w="813816" h="813816">
                <a:moveTo>
                  <a:pt x="0" y="406908"/>
                </a:moveTo>
                <a:lnTo>
                  <a:pt x="1348" y="440289"/>
                </a:lnTo>
                <a:lnTo>
                  <a:pt x="5324" y="472925"/>
                </a:lnTo>
                <a:lnTo>
                  <a:pt x="11822" y="504712"/>
                </a:lnTo>
                <a:lnTo>
                  <a:pt x="20738" y="535545"/>
                </a:lnTo>
                <a:lnTo>
                  <a:pt x="31968" y="565320"/>
                </a:lnTo>
                <a:lnTo>
                  <a:pt x="45406" y="593932"/>
                </a:lnTo>
                <a:lnTo>
                  <a:pt x="60949" y="621276"/>
                </a:lnTo>
                <a:lnTo>
                  <a:pt x="78492" y="647248"/>
                </a:lnTo>
                <a:lnTo>
                  <a:pt x="97929" y="671744"/>
                </a:lnTo>
                <a:lnTo>
                  <a:pt x="119157" y="694658"/>
                </a:lnTo>
                <a:lnTo>
                  <a:pt x="142071" y="715886"/>
                </a:lnTo>
                <a:lnTo>
                  <a:pt x="166567" y="735323"/>
                </a:lnTo>
                <a:lnTo>
                  <a:pt x="192539" y="752866"/>
                </a:lnTo>
                <a:lnTo>
                  <a:pt x="219883" y="768409"/>
                </a:lnTo>
                <a:lnTo>
                  <a:pt x="248495" y="781847"/>
                </a:lnTo>
                <a:lnTo>
                  <a:pt x="278270" y="793077"/>
                </a:lnTo>
                <a:lnTo>
                  <a:pt x="309103" y="801993"/>
                </a:lnTo>
                <a:lnTo>
                  <a:pt x="340890" y="808491"/>
                </a:lnTo>
                <a:lnTo>
                  <a:pt x="373526" y="812467"/>
                </a:lnTo>
                <a:lnTo>
                  <a:pt x="406907" y="813816"/>
                </a:lnTo>
                <a:lnTo>
                  <a:pt x="440289" y="812467"/>
                </a:lnTo>
                <a:lnTo>
                  <a:pt x="472925" y="808491"/>
                </a:lnTo>
                <a:lnTo>
                  <a:pt x="504712" y="801993"/>
                </a:lnTo>
                <a:lnTo>
                  <a:pt x="535545" y="793077"/>
                </a:lnTo>
                <a:lnTo>
                  <a:pt x="565320" y="781847"/>
                </a:lnTo>
                <a:lnTo>
                  <a:pt x="593932" y="768409"/>
                </a:lnTo>
                <a:lnTo>
                  <a:pt x="621276" y="752866"/>
                </a:lnTo>
                <a:lnTo>
                  <a:pt x="647248" y="735323"/>
                </a:lnTo>
                <a:lnTo>
                  <a:pt x="671744" y="715886"/>
                </a:lnTo>
                <a:lnTo>
                  <a:pt x="694658" y="694658"/>
                </a:lnTo>
                <a:lnTo>
                  <a:pt x="715886" y="671744"/>
                </a:lnTo>
                <a:lnTo>
                  <a:pt x="735323" y="647248"/>
                </a:lnTo>
                <a:lnTo>
                  <a:pt x="752866" y="621276"/>
                </a:lnTo>
                <a:lnTo>
                  <a:pt x="768409" y="593932"/>
                </a:lnTo>
                <a:lnTo>
                  <a:pt x="781847" y="565320"/>
                </a:lnTo>
                <a:lnTo>
                  <a:pt x="793077" y="535545"/>
                </a:lnTo>
                <a:lnTo>
                  <a:pt x="801993" y="504712"/>
                </a:lnTo>
                <a:lnTo>
                  <a:pt x="808491" y="472925"/>
                </a:lnTo>
                <a:lnTo>
                  <a:pt x="812467" y="440289"/>
                </a:lnTo>
                <a:lnTo>
                  <a:pt x="813816" y="406908"/>
                </a:lnTo>
                <a:lnTo>
                  <a:pt x="812467" y="373526"/>
                </a:lnTo>
                <a:lnTo>
                  <a:pt x="808491" y="340890"/>
                </a:lnTo>
                <a:lnTo>
                  <a:pt x="801993" y="309103"/>
                </a:lnTo>
                <a:lnTo>
                  <a:pt x="793077" y="278270"/>
                </a:lnTo>
                <a:lnTo>
                  <a:pt x="781847" y="248495"/>
                </a:lnTo>
                <a:lnTo>
                  <a:pt x="768409" y="219883"/>
                </a:lnTo>
                <a:lnTo>
                  <a:pt x="752866" y="192539"/>
                </a:lnTo>
                <a:lnTo>
                  <a:pt x="735323" y="166567"/>
                </a:lnTo>
                <a:lnTo>
                  <a:pt x="715886" y="142071"/>
                </a:lnTo>
                <a:lnTo>
                  <a:pt x="694658" y="119157"/>
                </a:lnTo>
                <a:lnTo>
                  <a:pt x="671744" y="97929"/>
                </a:lnTo>
                <a:lnTo>
                  <a:pt x="647248" y="78492"/>
                </a:lnTo>
                <a:lnTo>
                  <a:pt x="621276" y="60949"/>
                </a:lnTo>
                <a:lnTo>
                  <a:pt x="593932" y="45406"/>
                </a:lnTo>
                <a:lnTo>
                  <a:pt x="565320" y="31968"/>
                </a:lnTo>
                <a:lnTo>
                  <a:pt x="535545" y="20738"/>
                </a:lnTo>
                <a:lnTo>
                  <a:pt x="504712" y="11822"/>
                </a:lnTo>
                <a:lnTo>
                  <a:pt x="472925" y="5324"/>
                </a:lnTo>
                <a:lnTo>
                  <a:pt x="440289" y="1348"/>
                </a:lnTo>
                <a:lnTo>
                  <a:pt x="406907" y="0"/>
                </a:lnTo>
                <a:lnTo>
                  <a:pt x="373526" y="1348"/>
                </a:lnTo>
                <a:lnTo>
                  <a:pt x="340890" y="5324"/>
                </a:lnTo>
                <a:lnTo>
                  <a:pt x="309103" y="11822"/>
                </a:lnTo>
                <a:lnTo>
                  <a:pt x="278270" y="20738"/>
                </a:lnTo>
                <a:lnTo>
                  <a:pt x="248495" y="31968"/>
                </a:lnTo>
                <a:lnTo>
                  <a:pt x="219883" y="45406"/>
                </a:lnTo>
                <a:lnTo>
                  <a:pt x="192539" y="60949"/>
                </a:lnTo>
                <a:lnTo>
                  <a:pt x="166567" y="78492"/>
                </a:lnTo>
                <a:lnTo>
                  <a:pt x="142071" y="97929"/>
                </a:lnTo>
                <a:lnTo>
                  <a:pt x="119157" y="119157"/>
                </a:lnTo>
                <a:lnTo>
                  <a:pt x="97929" y="142071"/>
                </a:lnTo>
                <a:lnTo>
                  <a:pt x="78492" y="166567"/>
                </a:lnTo>
                <a:lnTo>
                  <a:pt x="60949" y="192539"/>
                </a:lnTo>
                <a:lnTo>
                  <a:pt x="45406" y="219883"/>
                </a:lnTo>
                <a:lnTo>
                  <a:pt x="31968" y="248495"/>
                </a:lnTo>
                <a:lnTo>
                  <a:pt x="20738" y="278270"/>
                </a:lnTo>
                <a:lnTo>
                  <a:pt x="11822" y="309103"/>
                </a:lnTo>
                <a:lnTo>
                  <a:pt x="5324" y="340890"/>
                </a:lnTo>
                <a:lnTo>
                  <a:pt x="1348" y="373526"/>
                </a:lnTo>
                <a:lnTo>
                  <a:pt x="0" y="40690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001000" y="3581400"/>
            <a:ext cx="472440" cy="4709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219200" y="4732020"/>
            <a:ext cx="996695" cy="906780"/>
          </a:xfrm>
          <a:custGeom>
            <a:avLst/>
            <a:gdLst/>
            <a:ahLst/>
            <a:cxnLst/>
            <a:rect l="l" t="t" r="r" b="b"/>
            <a:pathLst>
              <a:path w="813815" h="813816">
                <a:moveTo>
                  <a:pt x="0" y="406907"/>
                </a:moveTo>
                <a:lnTo>
                  <a:pt x="1348" y="440289"/>
                </a:lnTo>
                <a:lnTo>
                  <a:pt x="5324" y="472925"/>
                </a:lnTo>
                <a:lnTo>
                  <a:pt x="11822" y="504712"/>
                </a:lnTo>
                <a:lnTo>
                  <a:pt x="20738" y="535545"/>
                </a:lnTo>
                <a:lnTo>
                  <a:pt x="31968" y="565320"/>
                </a:lnTo>
                <a:lnTo>
                  <a:pt x="45406" y="593932"/>
                </a:lnTo>
                <a:lnTo>
                  <a:pt x="60949" y="621276"/>
                </a:lnTo>
                <a:lnTo>
                  <a:pt x="78492" y="647248"/>
                </a:lnTo>
                <a:lnTo>
                  <a:pt x="97929" y="671744"/>
                </a:lnTo>
                <a:lnTo>
                  <a:pt x="119157" y="694658"/>
                </a:lnTo>
                <a:lnTo>
                  <a:pt x="142071" y="715886"/>
                </a:lnTo>
                <a:lnTo>
                  <a:pt x="166567" y="735323"/>
                </a:lnTo>
                <a:lnTo>
                  <a:pt x="192539" y="752866"/>
                </a:lnTo>
                <a:lnTo>
                  <a:pt x="219883" y="768409"/>
                </a:lnTo>
                <a:lnTo>
                  <a:pt x="248495" y="781847"/>
                </a:lnTo>
                <a:lnTo>
                  <a:pt x="278270" y="793077"/>
                </a:lnTo>
                <a:lnTo>
                  <a:pt x="309103" y="801993"/>
                </a:lnTo>
                <a:lnTo>
                  <a:pt x="340890" y="808491"/>
                </a:lnTo>
                <a:lnTo>
                  <a:pt x="373526" y="812467"/>
                </a:lnTo>
                <a:lnTo>
                  <a:pt x="406907" y="813815"/>
                </a:lnTo>
                <a:lnTo>
                  <a:pt x="440289" y="812467"/>
                </a:lnTo>
                <a:lnTo>
                  <a:pt x="472925" y="808491"/>
                </a:lnTo>
                <a:lnTo>
                  <a:pt x="504712" y="801993"/>
                </a:lnTo>
                <a:lnTo>
                  <a:pt x="535545" y="793077"/>
                </a:lnTo>
                <a:lnTo>
                  <a:pt x="565320" y="781847"/>
                </a:lnTo>
                <a:lnTo>
                  <a:pt x="593932" y="768409"/>
                </a:lnTo>
                <a:lnTo>
                  <a:pt x="621276" y="752866"/>
                </a:lnTo>
                <a:lnTo>
                  <a:pt x="647248" y="735323"/>
                </a:lnTo>
                <a:lnTo>
                  <a:pt x="671744" y="715886"/>
                </a:lnTo>
                <a:lnTo>
                  <a:pt x="694658" y="694658"/>
                </a:lnTo>
                <a:lnTo>
                  <a:pt x="715886" y="671744"/>
                </a:lnTo>
                <a:lnTo>
                  <a:pt x="735323" y="647248"/>
                </a:lnTo>
                <a:lnTo>
                  <a:pt x="752866" y="621276"/>
                </a:lnTo>
                <a:lnTo>
                  <a:pt x="768409" y="593932"/>
                </a:lnTo>
                <a:lnTo>
                  <a:pt x="781847" y="565320"/>
                </a:lnTo>
                <a:lnTo>
                  <a:pt x="793077" y="535545"/>
                </a:lnTo>
                <a:lnTo>
                  <a:pt x="801993" y="504712"/>
                </a:lnTo>
                <a:lnTo>
                  <a:pt x="808491" y="472925"/>
                </a:lnTo>
                <a:lnTo>
                  <a:pt x="812467" y="440289"/>
                </a:lnTo>
                <a:lnTo>
                  <a:pt x="813815" y="406907"/>
                </a:lnTo>
                <a:lnTo>
                  <a:pt x="812467" y="373526"/>
                </a:lnTo>
                <a:lnTo>
                  <a:pt x="808491" y="340890"/>
                </a:lnTo>
                <a:lnTo>
                  <a:pt x="801993" y="309103"/>
                </a:lnTo>
                <a:lnTo>
                  <a:pt x="793077" y="278270"/>
                </a:lnTo>
                <a:lnTo>
                  <a:pt x="781847" y="248495"/>
                </a:lnTo>
                <a:lnTo>
                  <a:pt x="768409" y="219883"/>
                </a:lnTo>
                <a:lnTo>
                  <a:pt x="752866" y="192539"/>
                </a:lnTo>
                <a:lnTo>
                  <a:pt x="735323" y="166567"/>
                </a:lnTo>
                <a:lnTo>
                  <a:pt x="715886" y="142071"/>
                </a:lnTo>
                <a:lnTo>
                  <a:pt x="694658" y="119157"/>
                </a:lnTo>
                <a:lnTo>
                  <a:pt x="671744" y="97929"/>
                </a:lnTo>
                <a:lnTo>
                  <a:pt x="647248" y="78492"/>
                </a:lnTo>
                <a:lnTo>
                  <a:pt x="621276" y="60949"/>
                </a:lnTo>
                <a:lnTo>
                  <a:pt x="593932" y="45406"/>
                </a:lnTo>
                <a:lnTo>
                  <a:pt x="565320" y="31968"/>
                </a:lnTo>
                <a:lnTo>
                  <a:pt x="535545" y="20738"/>
                </a:lnTo>
                <a:lnTo>
                  <a:pt x="504712" y="11822"/>
                </a:lnTo>
                <a:lnTo>
                  <a:pt x="472925" y="5324"/>
                </a:lnTo>
                <a:lnTo>
                  <a:pt x="440289" y="1348"/>
                </a:lnTo>
                <a:lnTo>
                  <a:pt x="406907" y="0"/>
                </a:lnTo>
                <a:lnTo>
                  <a:pt x="373526" y="1348"/>
                </a:lnTo>
                <a:lnTo>
                  <a:pt x="340890" y="5324"/>
                </a:lnTo>
                <a:lnTo>
                  <a:pt x="309103" y="11822"/>
                </a:lnTo>
                <a:lnTo>
                  <a:pt x="278270" y="20738"/>
                </a:lnTo>
                <a:lnTo>
                  <a:pt x="248495" y="31968"/>
                </a:lnTo>
                <a:lnTo>
                  <a:pt x="219883" y="45406"/>
                </a:lnTo>
                <a:lnTo>
                  <a:pt x="192539" y="60949"/>
                </a:lnTo>
                <a:lnTo>
                  <a:pt x="166567" y="78492"/>
                </a:lnTo>
                <a:lnTo>
                  <a:pt x="142071" y="97929"/>
                </a:lnTo>
                <a:lnTo>
                  <a:pt x="119157" y="119157"/>
                </a:lnTo>
                <a:lnTo>
                  <a:pt x="97929" y="142071"/>
                </a:lnTo>
                <a:lnTo>
                  <a:pt x="78492" y="166567"/>
                </a:lnTo>
                <a:lnTo>
                  <a:pt x="60949" y="192539"/>
                </a:lnTo>
                <a:lnTo>
                  <a:pt x="45406" y="219883"/>
                </a:lnTo>
                <a:lnTo>
                  <a:pt x="31968" y="248495"/>
                </a:lnTo>
                <a:lnTo>
                  <a:pt x="20738" y="278270"/>
                </a:lnTo>
                <a:lnTo>
                  <a:pt x="11822" y="309103"/>
                </a:lnTo>
                <a:lnTo>
                  <a:pt x="5324" y="340890"/>
                </a:lnTo>
                <a:lnTo>
                  <a:pt x="1348" y="373526"/>
                </a:lnTo>
                <a:lnTo>
                  <a:pt x="0" y="406907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447800" y="4902708"/>
            <a:ext cx="597408" cy="4724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495800" y="4648200"/>
            <a:ext cx="1036320" cy="906780"/>
          </a:xfrm>
          <a:custGeom>
            <a:avLst/>
            <a:gdLst/>
            <a:ahLst/>
            <a:cxnLst/>
            <a:rect l="l" t="t" r="r" b="b"/>
            <a:pathLst>
              <a:path w="812292" h="813816">
                <a:moveTo>
                  <a:pt x="0" y="406907"/>
                </a:moveTo>
                <a:lnTo>
                  <a:pt x="1346" y="440289"/>
                </a:lnTo>
                <a:lnTo>
                  <a:pt x="5316" y="472925"/>
                </a:lnTo>
                <a:lnTo>
                  <a:pt x="11805" y="504712"/>
                </a:lnTo>
                <a:lnTo>
                  <a:pt x="20708" y="535545"/>
                </a:lnTo>
                <a:lnTo>
                  <a:pt x="31920" y="565320"/>
                </a:lnTo>
                <a:lnTo>
                  <a:pt x="45338" y="593932"/>
                </a:lnTo>
                <a:lnTo>
                  <a:pt x="60856" y="621276"/>
                </a:lnTo>
                <a:lnTo>
                  <a:pt x="78370" y="647248"/>
                </a:lnTo>
                <a:lnTo>
                  <a:pt x="97775" y="671744"/>
                </a:lnTo>
                <a:lnTo>
                  <a:pt x="118967" y="694658"/>
                </a:lnTo>
                <a:lnTo>
                  <a:pt x="141841" y="715886"/>
                </a:lnTo>
                <a:lnTo>
                  <a:pt x="166292" y="735323"/>
                </a:lnTo>
                <a:lnTo>
                  <a:pt x="192217" y="752866"/>
                </a:lnTo>
                <a:lnTo>
                  <a:pt x="219510" y="768409"/>
                </a:lnTo>
                <a:lnTo>
                  <a:pt x="248066" y="781847"/>
                </a:lnTo>
                <a:lnTo>
                  <a:pt x="277782" y="793077"/>
                </a:lnTo>
                <a:lnTo>
                  <a:pt x="308552" y="801993"/>
                </a:lnTo>
                <a:lnTo>
                  <a:pt x="340273" y="808491"/>
                </a:lnTo>
                <a:lnTo>
                  <a:pt x="372839" y="812467"/>
                </a:lnTo>
                <a:lnTo>
                  <a:pt x="406146" y="813815"/>
                </a:lnTo>
                <a:lnTo>
                  <a:pt x="439452" y="812467"/>
                </a:lnTo>
                <a:lnTo>
                  <a:pt x="472018" y="808491"/>
                </a:lnTo>
                <a:lnTo>
                  <a:pt x="503739" y="801993"/>
                </a:lnTo>
                <a:lnTo>
                  <a:pt x="534509" y="793077"/>
                </a:lnTo>
                <a:lnTo>
                  <a:pt x="564225" y="781847"/>
                </a:lnTo>
                <a:lnTo>
                  <a:pt x="592781" y="768409"/>
                </a:lnTo>
                <a:lnTo>
                  <a:pt x="620074" y="752866"/>
                </a:lnTo>
                <a:lnTo>
                  <a:pt x="645999" y="735323"/>
                </a:lnTo>
                <a:lnTo>
                  <a:pt x="670450" y="715886"/>
                </a:lnTo>
                <a:lnTo>
                  <a:pt x="693324" y="694658"/>
                </a:lnTo>
                <a:lnTo>
                  <a:pt x="714516" y="671744"/>
                </a:lnTo>
                <a:lnTo>
                  <a:pt x="733921" y="647248"/>
                </a:lnTo>
                <a:lnTo>
                  <a:pt x="751435" y="621276"/>
                </a:lnTo>
                <a:lnTo>
                  <a:pt x="766953" y="593932"/>
                </a:lnTo>
                <a:lnTo>
                  <a:pt x="780371" y="565320"/>
                </a:lnTo>
                <a:lnTo>
                  <a:pt x="791583" y="535545"/>
                </a:lnTo>
                <a:lnTo>
                  <a:pt x="800486" y="504712"/>
                </a:lnTo>
                <a:lnTo>
                  <a:pt x="806975" y="472925"/>
                </a:lnTo>
                <a:lnTo>
                  <a:pt x="810945" y="440289"/>
                </a:lnTo>
                <a:lnTo>
                  <a:pt x="812292" y="406907"/>
                </a:lnTo>
                <a:lnTo>
                  <a:pt x="810945" y="373526"/>
                </a:lnTo>
                <a:lnTo>
                  <a:pt x="806975" y="340890"/>
                </a:lnTo>
                <a:lnTo>
                  <a:pt x="800486" y="309103"/>
                </a:lnTo>
                <a:lnTo>
                  <a:pt x="791583" y="278270"/>
                </a:lnTo>
                <a:lnTo>
                  <a:pt x="780371" y="248495"/>
                </a:lnTo>
                <a:lnTo>
                  <a:pt x="766953" y="219883"/>
                </a:lnTo>
                <a:lnTo>
                  <a:pt x="751435" y="192539"/>
                </a:lnTo>
                <a:lnTo>
                  <a:pt x="733921" y="166567"/>
                </a:lnTo>
                <a:lnTo>
                  <a:pt x="714516" y="142071"/>
                </a:lnTo>
                <a:lnTo>
                  <a:pt x="693324" y="119157"/>
                </a:lnTo>
                <a:lnTo>
                  <a:pt x="670450" y="97929"/>
                </a:lnTo>
                <a:lnTo>
                  <a:pt x="645999" y="78492"/>
                </a:lnTo>
                <a:lnTo>
                  <a:pt x="620074" y="60949"/>
                </a:lnTo>
                <a:lnTo>
                  <a:pt x="592781" y="45406"/>
                </a:lnTo>
                <a:lnTo>
                  <a:pt x="564225" y="31968"/>
                </a:lnTo>
                <a:lnTo>
                  <a:pt x="534509" y="20738"/>
                </a:lnTo>
                <a:lnTo>
                  <a:pt x="503739" y="11822"/>
                </a:lnTo>
                <a:lnTo>
                  <a:pt x="472018" y="5324"/>
                </a:lnTo>
                <a:lnTo>
                  <a:pt x="439452" y="1348"/>
                </a:lnTo>
                <a:lnTo>
                  <a:pt x="406146" y="0"/>
                </a:lnTo>
                <a:lnTo>
                  <a:pt x="372839" y="1348"/>
                </a:lnTo>
                <a:lnTo>
                  <a:pt x="340273" y="5324"/>
                </a:lnTo>
                <a:lnTo>
                  <a:pt x="308552" y="11822"/>
                </a:lnTo>
                <a:lnTo>
                  <a:pt x="277782" y="20738"/>
                </a:lnTo>
                <a:lnTo>
                  <a:pt x="248066" y="31968"/>
                </a:lnTo>
                <a:lnTo>
                  <a:pt x="219510" y="45406"/>
                </a:lnTo>
                <a:lnTo>
                  <a:pt x="192217" y="60949"/>
                </a:lnTo>
                <a:lnTo>
                  <a:pt x="166292" y="78492"/>
                </a:lnTo>
                <a:lnTo>
                  <a:pt x="141841" y="97929"/>
                </a:lnTo>
                <a:lnTo>
                  <a:pt x="118967" y="119157"/>
                </a:lnTo>
                <a:lnTo>
                  <a:pt x="97775" y="142071"/>
                </a:lnTo>
                <a:lnTo>
                  <a:pt x="78370" y="166567"/>
                </a:lnTo>
                <a:lnTo>
                  <a:pt x="60856" y="192539"/>
                </a:lnTo>
                <a:lnTo>
                  <a:pt x="45338" y="219883"/>
                </a:lnTo>
                <a:lnTo>
                  <a:pt x="31920" y="248495"/>
                </a:lnTo>
                <a:lnTo>
                  <a:pt x="20708" y="278270"/>
                </a:lnTo>
                <a:lnTo>
                  <a:pt x="11805" y="309103"/>
                </a:lnTo>
                <a:lnTo>
                  <a:pt x="5316" y="340890"/>
                </a:lnTo>
                <a:lnTo>
                  <a:pt x="1346" y="373526"/>
                </a:lnTo>
                <a:lnTo>
                  <a:pt x="0" y="406907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800600" y="4876800"/>
            <a:ext cx="470915" cy="4724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696200" y="4572000"/>
            <a:ext cx="1031748" cy="973836"/>
          </a:xfrm>
          <a:custGeom>
            <a:avLst/>
            <a:gdLst/>
            <a:ahLst/>
            <a:cxnLst/>
            <a:rect l="l" t="t" r="r" b="b"/>
            <a:pathLst>
              <a:path w="813816" h="813816">
                <a:moveTo>
                  <a:pt x="0" y="406907"/>
                </a:moveTo>
                <a:lnTo>
                  <a:pt x="1348" y="440289"/>
                </a:lnTo>
                <a:lnTo>
                  <a:pt x="5324" y="472925"/>
                </a:lnTo>
                <a:lnTo>
                  <a:pt x="11822" y="504712"/>
                </a:lnTo>
                <a:lnTo>
                  <a:pt x="20738" y="535545"/>
                </a:lnTo>
                <a:lnTo>
                  <a:pt x="31968" y="565320"/>
                </a:lnTo>
                <a:lnTo>
                  <a:pt x="45406" y="593932"/>
                </a:lnTo>
                <a:lnTo>
                  <a:pt x="60949" y="621276"/>
                </a:lnTo>
                <a:lnTo>
                  <a:pt x="78492" y="647248"/>
                </a:lnTo>
                <a:lnTo>
                  <a:pt x="97929" y="671744"/>
                </a:lnTo>
                <a:lnTo>
                  <a:pt x="119157" y="694658"/>
                </a:lnTo>
                <a:lnTo>
                  <a:pt x="142071" y="715886"/>
                </a:lnTo>
                <a:lnTo>
                  <a:pt x="166567" y="735323"/>
                </a:lnTo>
                <a:lnTo>
                  <a:pt x="192539" y="752866"/>
                </a:lnTo>
                <a:lnTo>
                  <a:pt x="219883" y="768409"/>
                </a:lnTo>
                <a:lnTo>
                  <a:pt x="248495" y="781847"/>
                </a:lnTo>
                <a:lnTo>
                  <a:pt x="278270" y="793077"/>
                </a:lnTo>
                <a:lnTo>
                  <a:pt x="309103" y="801993"/>
                </a:lnTo>
                <a:lnTo>
                  <a:pt x="340890" y="808491"/>
                </a:lnTo>
                <a:lnTo>
                  <a:pt x="373526" y="812467"/>
                </a:lnTo>
                <a:lnTo>
                  <a:pt x="406907" y="813815"/>
                </a:lnTo>
                <a:lnTo>
                  <a:pt x="440289" y="812467"/>
                </a:lnTo>
                <a:lnTo>
                  <a:pt x="472925" y="808491"/>
                </a:lnTo>
                <a:lnTo>
                  <a:pt x="504712" y="801993"/>
                </a:lnTo>
                <a:lnTo>
                  <a:pt x="535545" y="793077"/>
                </a:lnTo>
                <a:lnTo>
                  <a:pt x="565320" y="781847"/>
                </a:lnTo>
                <a:lnTo>
                  <a:pt x="593932" y="768409"/>
                </a:lnTo>
                <a:lnTo>
                  <a:pt x="621276" y="752866"/>
                </a:lnTo>
                <a:lnTo>
                  <a:pt x="647248" y="735323"/>
                </a:lnTo>
                <a:lnTo>
                  <a:pt x="671744" y="715886"/>
                </a:lnTo>
                <a:lnTo>
                  <a:pt x="694658" y="694658"/>
                </a:lnTo>
                <a:lnTo>
                  <a:pt x="715886" y="671744"/>
                </a:lnTo>
                <a:lnTo>
                  <a:pt x="735323" y="647248"/>
                </a:lnTo>
                <a:lnTo>
                  <a:pt x="752866" y="621276"/>
                </a:lnTo>
                <a:lnTo>
                  <a:pt x="768409" y="593932"/>
                </a:lnTo>
                <a:lnTo>
                  <a:pt x="781847" y="565320"/>
                </a:lnTo>
                <a:lnTo>
                  <a:pt x="793077" y="535545"/>
                </a:lnTo>
                <a:lnTo>
                  <a:pt x="801993" y="504712"/>
                </a:lnTo>
                <a:lnTo>
                  <a:pt x="808491" y="472925"/>
                </a:lnTo>
                <a:lnTo>
                  <a:pt x="812467" y="440289"/>
                </a:lnTo>
                <a:lnTo>
                  <a:pt x="813816" y="406907"/>
                </a:lnTo>
                <a:lnTo>
                  <a:pt x="812467" y="373526"/>
                </a:lnTo>
                <a:lnTo>
                  <a:pt x="808491" y="340890"/>
                </a:lnTo>
                <a:lnTo>
                  <a:pt x="801993" y="309103"/>
                </a:lnTo>
                <a:lnTo>
                  <a:pt x="793077" y="278270"/>
                </a:lnTo>
                <a:lnTo>
                  <a:pt x="781847" y="248495"/>
                </a:lnTo>
                <a:lnTo>
                  <a:pt x="768409" y="219883"/>
                </a:lnTo>
                <a:lnTo>
                  <a:pt x="752866" y="192539"/>
                </a:lnTo>
                <a:lnTo>
                  <a:pt x="735323" y="166567"/>
                </a:lnTo>
                <a:lnTo>
                  <a:pt x="715886" y="142071"/>
                </a:lnTo>
                <a:lnTo>
                  <a:pt x="694658" y="119157"/>
                </a:lnTo>
                <a:lnTo>
                  <a:pt x="671744" y="97929"/>
                </a:lnTo>
                <a:lnTo>
                  <a:pt x="647248" y="78492"/>
                </a:lnTo>
                <a:lnTo>
                  <a:pt x="621276" y="60949"/>
                </a:lnTo>
                <a:lnTo>
                  <a:pt x="593932" y="45406"/>
                </a:lnTo>
                <a:lnTo>
                  <a:pt x="565320" y="31968"/>
                </a:lnTo>
                <a:lnTo>
                  <a:pt x="535545" y="20738"/>
                </a:lnTo>
                <a:lnTo>
                  <a:pt x="504712" y="11822"/>
                </a:lnTo>
                <a:lnTo>
                  <a:pt x="472925" y="5324"/>
                </a:lnTo>
                <a:lnTo>
                  <a:pt x="440289" y="1348"/>
                </a:lnTo>
                <a:lnTo>
                  <a:pt x="406907" y="0"/>
                </a:lnTo>
                <a:lnTo>
                  <a:pt x="373526" y="1348"/>
                </a:lnTo>
                <a:lnTo>
                  <a:pt x="340890" y="5324"/>
                </a:lnTo>
                <a:lnTo>
                  <a:pt x="309103" y="11822"/>
                </a:lnTo>
                <a:lnTo>
                  <a:pt x="278270" y="20738"/>
                </a:lnTo>
                <a:lnTo>
                  <a:pt x="248495" y="31968"/>
                </a:lnTo>
                <a:lnTo>
                  <a:pt x="219883" y="45406"/>
                </a:lnTo>
                <a:lnTo>
                  <a:pt x="192539" y="60949"/>
                </a:lnTo>
                <a:lnTo>
                  <a:pt x="166567" y="78492"/>
                </a:lnTo>
                <a:lnTo>
                  <a:pt x="142071" y="97929"/>
                </a:lnTo>
                <a:lnTo>
                  <a:pt x="119157" y="119157"/>
                </a:lnTo>
                <a:lnTo>
                  <a:pt x="97929" y="142071"/>
                </a:lnTo>
                <a:lnTo>
                  <a:pt x="78492" y="166567"/>
                </a:lnTo>
                <a:lnTo>
                  <a:pt x="60949" y="192539"/>
                </a:lnTo>
                <a:lnTo>
                  <a:pt x="45406" y="219883"/>
                </a:lnTo>
                <a:lnTo>
                  <a:pt x="31968" y="248495"/>
                </a:lnTo>
                <a:lnTo>
                  <a:pt x="20738" y="278270"/>
                </a:lnTo>
                <a:lnTo>
                  <a:pt x="11822" y="309103"/>
                </a:lnTo>
                <a:lnTo>
                  <a:pt x="5324" y="340890"/>
                </a:lnTo>
                <a:lnTo>
                  <a:pt x="1348" y="373526"/>
                </a:lnTo>
                <a:lnTo>
                  <a:pt x="0" y="406907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001000" y="4876800"/>
            <a:ext cx="472440" cy="4724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32962" y="1236726"/>
            <a:ext cx="3610482" cy="532892"/>
          </a:xfrm>
          <a:prstGeom prst="rect">
            <a:avLst/>
          </a:prstGeom>
        </p:spPr>
        <p:txBody>
          <a:bodyPr wrap="square" lIns="0" tIns="26479" rIns="0" bIns="0" rtlCol="0">
            <a:noAutofit/>
          </a:bodyPr>
          <a:lstStyle/>
          <a:p>
            <a:pPr marL="12700">
              <a:lnSpc>
                <a:spcPts val="4170"/>
              </a:lnSpc>
            </a:pPr>
            <a:r>
              <a:rPr sz="4000" spc="-2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Characteristics of</a:t>
            </a:r>
            <a:endParaRPr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56454" y="1236726"/>
            <a:ext cx="1378143" cy="532892"/>
          </a:xfrm>
          <a:prstGeom prst="rect">
            <a:avLst/>
          </a:prstGeom>
        </p:spPr>
        <p:txBody>
          <a:bodyPr wrap="square" lIns="0" tIns="26479" rIns="0" bIns="0" rtlCol="0">
            <a:noAutofit/>
          </a:bodyPr>
          <a:lstStyle/>
          <a:p>
            <a:pPr marL="12700">
              <a:lnSpc>
                <a:spcPts val="4170"/>
              </a:lnSpc>
            </a:pPr>
            <a:r>
              <a:rPr sz="4000" spc="-1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Group</a:t>
            </a:r>
            <a:endParaRPr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19115" y="3463036"/>
            <a:ext cx="1848485" cy="674624"/>
          </a:xfrm>
          <a:prstGeom prst="rect">
            <a:avLst/>
          </a:prstGeom>
        </p:spPr>
        <p:txBody>
          <a:bodyPr wrap="square" lIns="0" tIns="10763" rIns="0" bIns="0" rtlCol="0">
            <a:noAutofit/>
          </a:bodyPr>
          <a:lstStyle/>
          <a:p>
            <a:pPr marL="12700" marR="30403">
              <a:lnSpc>
                <a:spcPts val="1695"/>
              </a:lnSpc>
            </a:pPr>
            <a:r>
              <a:rPr spc="-3" dirty="0" smtClean="0">
                <a:latin typeface="Times New Roman" pitchFamily="18" charset="0"/>
                <a:cs typeface="Times New Roman" pitchFamily="18" charset="0"/>
              </a:rPr>
              <a:t>Sense of unity and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12700" marR="30403">
              <a:lnSpc>
                <a:spcPts val="1750"/>
              </a:lnSpc>
              <a:spcBef>
                <a:spcPts val="2"/>
              </a:spcBef>
            </a:pPr>
            <a:r>
              <a:rPr spc="-7" dirty="0" smtClean="0">
                <a:latin typeface="Times New Roman" pitchFamily="18" charset="0"/>
                <a:cs typeface="Times New Roman" pitchFamily="18" charset="0"/>
              </a:rPr>
              <a:t>feeling of sympathy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ts val="1764"/>
              </a:lnSpc>
              <a:spcBef>
                <a:spcPts val="0"/>
              </a:spcBef>
            </a:pPr>
            <a:r>
              <a:rPr spc="-14" dirty="0" smtClean="0">
                <a:latin typeface="Times New Roman" pitchFamily="18" charset="0"/>
                <a:cs typeface="Times New Roman" pitchFamily="18" charset="0"/>
              </a:rPr>
              <a:t>towards each other</a:t>
            </a:r>
            <a:r>
              <a:rPr sz="1600" spc="-14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59774" y="3463036"/>
            <a:ext cx="2189226" cy="674624"/>
          </a:xfrm>
          <a:prstGeom prst="rect">
            <a:avLst/>
          </a:prstGeom>
        </p:spPr>
        <p:txBody>
          <a:bodyPr wrap="square" lIns="0" tIns="10763" rIns="0" bIns="0" rtlCol="0">
            <a:noAutofit/>
          </a:bodyPr>
          <a:lstStyle/>
          <a:p>
            <a:pPr marL="12700">
              <a:lnSpc>
                <a:spcPts val="1695"/>
              </a:lnSpc>
            </a:pPr>
            <a:r>
              <a:rPr spc="-8" dirty="0" smtClean="0">
                <a:latin typeface="Times New Roman" pitchFamily="18" charset="0"/>
                <a:cs typeface="Times New Roman" pitchFamily="18" charset="0"/>
              </a:rPr>
              <a:t>We- feeling: Members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12700" marR="30403">
              <a:lnSpc>
                <a:spcPts val="1750"/>
              </a:lnSpc>
              <a:spcBef>
                <a:spcPts val="2"/>
              </a:spcBef>
            </a:pPr>
            <a:r>
              <a:rPr spc="-7" dirty="0" smtClean="0">
                <a:latin typeface="Times New Roman" pitchFamily="18" charset="0"/>
                <a:cs typeface="Times New Roman" pitchFamily="18" charset="0"/>
              </a:rPr>
              <a:t>defend their interests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12700" marR="30403">
              <a:lnSpc>
                <a:spcPts val="1764"/>
              </a:lnSpc>
              <a:spcBef>
                <a:spcPts val="0"/>
              </a:spcBef>
            </a:pPr>
            <a:r>
              <a:rPr spc="-1" dirty="0" smtClean="0">
                <a:latin typeface="Times New Roman" pitchFamily="18" charset="0"/>
                <a:cs typeface="Times New Roman" pitchFamily="18" charset="0"/>
              </a:rPr>
              <a:t>collectively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78202" y="3574540"/>
            <a:ext cx="1736598" cy="616459"/>
          </a:xfrm>
          <a:prstGeom prst="rect">
            <a:avLst/>
          </a:prstGeom>
        </p:spPr>
        <p:txBody>
          <a:bodyPr wrap="square" lIns="0" tIns="10763" rIns="0" bIns="0" rtlCol="0">
            <a:noAutofit/>
          </a:bodyPr>
          <a:lstStyle/>
          <a:p>
            <a:pPr marL="12700" marR="30403">
              <a:lnSpc>
                <a:spcPts val="1695"/>
              </a:lnSpc>
            </a:pPr>
            <a:r>
              <a:rPr spc="-6" dirty="0" smtClean="0">
                <a:latin typeface="Times New Roman" pitchFamily="18" charset="0"/>
                <a:cs typeface="Times New Roman" pitchFamily="18" charset="0"/>
              </a:rPr>
              <a:t>Reciprocal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ts val="1750"/>
              </a:lnSpc>
              <a:spcBef>
                <a:spcPts val="2"/>
              </a:spcBef>
            </a:pPr>
            <a:r>
              <a:rPr spc="-2" dirty="0" smtClean="0">
                <a:latin typeface="Times New Roman" pitchFamily="18" charset="0"/>
                <a:cs typeface="Times New Roman" pitchFamily="18" charset="0"/>
              </a:rPr>
              <a:t>relationships.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19115" y="4809363"/>
            <a:ext cx="1927002" cy="674623"/>
          </a:xfrm>
          <a:prstGeom prst="rect">
            <a:avLst/>
          </a:prstGeom>
        </p:spPr>
        <p:txBody>
          <a:bodyPr wrap="square" lIns="0" tIns="10763" rIns="0" bIns="0" rtlCol="0">
            <a:noAutofit/>
          </a:bodyPr>
          <a:lstStyle/>
          <a:p>
            <a:pPr marL="12700" marR="30403">
              <a:lnSpc>
                <a:spcPts val="1695"/>
              </a:lnSpc>
            </a:pPr>
            <a:endParaRPr lang="en-GB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30403">
              <a:lnSpc>
                <a:spcPts val="1695"/>
              </a:lnSpc>
            </a:pPr>
            <a:r>
              <a:rPr lang="en-GB" spc="-5" dirty="0" smtClean="0">
                <a:latin typeface="Times New Roman" pitchFamily="18" charset="0"/>
                <a:cs typeface="Times New Roman" pitchFamily="18" charset="0"/>
              </a:rPr>
              <a:t>Self unity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59774" y="4809363"/>
            <a:ext cx="2036826" cy="674623"/>
          </a:xfrm>
          <a:prstGeom prst="rect">
            <a:avLst/>
          </a:prstGeom>
        </p:spPr>
        <p:txBody>
          <a:bodyPr wrap="square" lIns="0" tIns="10763" rIns="0" bIns="0" rtlCol="0">
            <a:noAutofit/>
          </a:bodyPr>
          <a:lstStyle/>
          <a:p>
            <a:pPr marL="12700" marR="30403">
              <a:lnSpc>
                <a:spcPts val="1695"/>
              </a:lnSpc>
            </a:pPr>
            <a:r>
              <a:rPr spc="-7" dirty="0" smtClean="0">
                <a:latin typeface="Times New Roman" pitchFamily="18" charset="0"/>
                <a:cs typeface="Times New Roman" pitchFamily="18" charset="0"/>
              </a:rPr>
              <a:t>Group norms: Every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ts val="1750"/>
              </a:lnSpc>
              <a:spcBef>
                <a:spcPts val="2"/>
              </a:spcBef>
            </a:pPr>
            <a:r>
              <a:rPr spc="-7" dirty="0" smtClean="0">
                <a:latin typeface="Times New Roman" pitchFamily="18" charset="0"/>
                <a:cs typeface="Times New Roman" pitchFamily="18" charset="0"/>
              </a:rPr>
              <a:t>group has it’s own set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12700" marR="30403">
              <a:lnSpc>
                <a:spcPts val="1764"/>
              </a:lnSpc>
              <a:spcBef>
                <a:spcPts val="0"/>
              </a:spcBef>
            </a:pPr>
            <a:r>
              <a:rPr spc="-2" dirty="0" smtClean="0">
                <a:latin typeface="Times New Roman" pitchFamily="18" charset="0"/>
                <a:cs typeface="Times New Roman" pitchFamily="18" charset="0"/>
              </a:rPr>
              <a:t>of rules and norms.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78202" y="4920869"/>
            <a:ext cx="2117598" cy="450595"/>
          </a:xfrm>
          <a:prstGeom prst="rect">
            <a:avLst/>
          </a:prstGeom>
        </p:spPr>
        <p:txBody>
          <a:bodyPr wrap="square" lIns="0" tIns="10763" rIns="0" bIns="0" rtlCol="0">
            <a:noAutofit/>
          </a:bodyPr>
          <a:lstStyle/>
          <a:p>
            <a:pPr marL="12700">
              <a:lnSpc>
                <a:spcPts val="1695"/>
              </a:lnSpc>
            </a:pPr>
            <a:r>
              <a:rPr spc="-6" dirty="0" smtClean="0">
                <a:latin typeface="Times New Roman" pitchFamily="18" charset="0"/>
                <a:cs typeface="Times New Roman" pitchFamily="18" charset="0"/>
              </a:rPr>
              <a:t>Common interests and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12700" marR="30403">
              <a:lnSpc>
                <a:spcPts val="1750"/>
              </a:lnSpc>
              <a:spcBef>
                <a:spcPts val="2"/>
              </a:spcBef>
            </a:pPr>
            <a:r>
              <a:rPr spc="1" dirty="0" smtClean="0">
                <a:latin typeface="Times New Roman" pitchFamily="18" charset="0"/>
                <a:cs typeface="Times New Roman" pitchFamily="18" charset="0"/>
              </a:rPr>
              <a:t>ideals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0" y="5367528"/>
            <a:ext cx="9160764" cy="1490470"/>
          </a:xfrm>
          <a:custGeom>
            <a:avLst/>
            <a:gdLst/>
            <a:ahLst/>
            <a:cxnLst/>
            <a:rect l="l" t="t" r="r" b="b"/>
            <a:pathLst>
              <a:path w="9160764" h="1490470">
                <a:moveTo>
                  <a:pt x="8470646" y="1490470"/>
                </a:moveTo>
                <a:lnTo>
                  <a:pt x="9160764" y="0"/>
                </a:lnTo>
                <a:lnTo>
                  <a:pt x="0" y="0"/>
                </a:lnTo>
                <a:lnTo>
                  <a:pt x="0" y="1490470"/>
                </a:lnTo>
                <a:lnTo>
                  <a:pt x="8470646" y="1490470"/>
                </a:lnTo>
                <a:close/>
              </a:path>
            </a:pathLst>
          </a:custGeom>
          <a:solidFill>
            <a:srgbClr val="7E7E7E">
              <a:alpha val="4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8763000" y="5367528"/>
            <a:ext cx="3428998" cy="1490470"/>
          </a:xfrm>
          <a:custGeom>
            <a:avLst/>
            <a:gdLst/>
            <a:ahLst/>
            <a:cxnLst/>
            <a:rect l="l" t="t" r="r" b="b"/>
            <a:pathLst>
              <a:path w="3428998" h="1490470">
                <a:moveTo>
                  <a:pt x="3428998" y="1490470"/>
                </a:moveTo>
                <a:lnTo>
                  <a:pt x="3428998" y="0"/>
                </a:lnTo>
                <a:lnTo>
                  <a:pt x="690117" y="0"/>
                </a:lnTo>
                <a:lnTo>
                  <a:pt x="0" y="1490470"/>
                </a:lnTo>
                <a:lnTo>
                  <a:pt x="3428998" y="1490470"/>
                </a:lnTo>
                <a:close/>
              </a:path>
            </a:pathLst>
          </a:custGeom>
          <a:solidFill>
            <a:srgbClr val="000000">
              <a:alpha val="70196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891641" y="2320036"/>
            <a:ext cx="2765959" cy="1794764"/>
          </a:xfrm>
          <a:prstGeom prst="rect">
            <a:avLst/>
          </a:prstGeom>
        </p:spPr>
        <p:txBody>
          <a:bodyPr wrap="square" lIns="0" tIns="9556" rIns="0" bIns="0" rtlCol="0">
            <a:noAutofit/>
          </a:bodyPr>
          <a:lstStyle/>
          <a:p>
            <a:pPr algn="ctr">
              <a:lnSpc>
                <a:spcPts val="1505"/>
              </a:lnSpc>
            </a:pPr>
            <a:endParaRPr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0600" y="914400"/>
            <a:ext cx="6172200" cy="3047999"/>
          </a:xfrm>
          <a:prstGeom prst="rect">
            <a:avLst/>
          </a:prstGeom>
        </p:spPr>
        <p:txBody>
          <a:bodyPr wrap="square" lIns="0" tIns="7651" rIns="0" bIns="0" rtlCol="0">
            <a:noAutofit/>
          </a:bodyPr>
          <a:lstStyle/>
          <a:p>
            <a:pPr marL="399417" marR="411993">
              <a:lnSpc>
                <a:spcPct val="101725"/>
              </a:lnSpc>
              <a:spcBef>
                <a:spcPts val="335"/>
              </a:spcBef>
            </a:pPr>
            <a:endParaRPr lang="en-GB" dirty="0">
              <a:cs typeface="Calibri"/>
            </a:endParaRPr>
          </a:p>
          <a:p>
            <a:pPr>
              <a:lnSpc>
                <a:spcPct val="101725"/>
              </a:lnSpc>
              <a:spcBef>
                <a:spcPts val="274"/>
              </a:spcBef>
            </a:pPr>
            <a:endParaRPr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4400" y="5800979"/>
            <a:ext cx="4876800" cy="584708"/>
          </a:xfrm>
          <a:prstGeom prst="rect">
            <a:avLst/>
          </a:prstGeom>
        </p:spPr>
        <p:txBody>
          <a:bodyPr wrap="square" lIns="0" tIns="29114" rIns="0" bIns="0" rtlCol="0">
            <a:noAutofit/>
          </a:bodyPr>
          <a:lstStyle/>
          <a:p>
            <a:pPr marL="12700">
              <a:lnSpc>
                <a:spcPts val="4585"/>
              </a:lnSpc>
            </a:pPr>
            <a:r>
              <a:rPr lang="en-GB" sz="4400" b="1" dirty="0" smtClean="0">
                <a:latin typeface="Times New Roman" pitchFamily="18" charset="0"/>
                <a:cs typeface="Times New Roman" pitchFamily="18" charset="0"/>
              </a:rPr>
              <a:t>Types </a:t>
            </a:r>
            <a:r>
              <a:rPr sz="4400" b="1" dirty="0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GB" sz="4400" b="1" dirty="0" smtClean="0">
                <a:latin typeface="Times New Roman" pitchFamily="18" charset="0"/>
                <a:cs typeface="Times New Roman" pitchFamily="18" charset="0"/>
              </a:rPr>
              <a:t> Groups</a:t>
            </a:r>
            <a:endParaRPr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98008" y="5800979"/>
            <a:ext cx="1516261" cy="584708"/>
          </a:xfrm>
          <a:prstGeom prst="rect">
            <a:avLst/>
          </a:prstGeom>
        </p:spPr>
        <p:txBody>
          <a:bodyPr wrap="square" lIns="0" tIns="29114" rIns="0" bIns="0" rtlCol="0">
            <a:noAutofit/>
          </a:bodyPr>
          <a:lstStyle/>
          <a:p>
            <a:pPr marL="12700">
              <a:lnSpc>
                <a:spcPts val="4585"/>
              </a:lnSpc>
            </a:pPr>
            <a:endParaRPr sz="4400" dirty="0">
              <a:latin typeface="Calibri"/>
              <a:cs typeface="Calibri"/>
            </a:endParaRPr>
          </a:p>
        </p:txBody>
      </p:sp>
      <p:sp>
        <p:nvSpPr>
          <p:cNvPr id="21" name="object 3"/>
          <p:cNvSpPr txBox="1"/>
          <p:nvPr/>
        </p:nvSpPr>
        <p:spPr>
          <a:xfrm>
            <a:off x="685800" y="304800"/>
            <a:ext cx="3886200" cy="4174861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Clr>
                <a:srgbClr val="000000"/>
              </a:buClr>
              <a:buChar char="•"/>
              <a:tabLst>
                <a:tab pos="241300" algn="l"/>
              </a:tabLst>
            </a:pPr>
            <a:r>
              <a:rPr sz="280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Primary group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Clr>
                <a:srgbClr val="000000"/>
              </a:buClr>
              <a:buChar char="•"/>
              <a:tabLst>
                <a:tab pos="241300" algn="l"/>
              </a:tabLst>
            </a:pPr>
            <a:r>
              <a:rPr sz="280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Secondary group</a:t>
            </a: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Clr>
                <a:srgbClr val="000000"/>
              </a:buClr>
              <a:buChar char="•"/>
              <a:tabLst>
                <a:tab pos="241300" algn="l"/>
              </a:tabLst>
            </a:pPr>
            <a:r>
              <a:rPr sz="280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Reference </a:t>
            </a:r>
            <a:r>
              <a:rPr sz="2800" spc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group</a:t>
            </a:r>
            <a:endParaRPr lang="en-GB" sz="2800" spc="1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41300" indent="-228600">
              <a:spcBef>
                <a:spcPts val="660"/>
              </a:spcBef>
              <a:buClr>
                <a:srgbClr val="000000"/>
              </a:buClr>
              <a:buFontTx/>
              <a:buChar char="•"/>
              <a:tabLst>
                <a:tab pos="241300" algn="l"/>
              </a:tabLst>
            </a:pPr>
            <a:r>
              <a:rPr lang="en-GB" sz="2800" spc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Pressure group</a:t>
            </a:r>
            <a:endParaRPr sz="2800" spc="1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Clr>
                <a:srgbClr val="000000"/>
              </a:buClr>
              <a:buChar char="•"/>
              <a:tabLst>
                <a:tab pos="241300" algn="l"/>
              </a:tabLst>
            </a:pPr>
            <a:r>
              <a:rPr sz="280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Formal group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Clr>
                <a:srgbClr val="000000"/>
              </a:buClr>
              <a:buChar char="•"/>
              <a:tabLst>
                <a:tab pos="241300" algn="l"/>
              </a:tabLst>
            </a:pPr>
            <a:r>
              <a:rPr sz="280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Informal group</a:t>
            </a: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Clr>
                <a:srgbClr val="000000"/>
              </a:buClr>
              <a:buChar char="•"/>
              <a:tabLst>
                <a:tab pos="241300" algn="l"/>
              </a:tabLst>
            </a:pPr>
            <a:r>
              <a:rPr sz="280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 group</a:t>
            </a: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Clr>
                <a:srgbClr val="000000"/>
              </a:buClr>
              <a:buChar char="•"/>
              <a:tabLst>
                <a:tab pos="241300" algn="l"/>
              </a:tabLst>
            </a:pPr>
            <a:r>
              <a:rPr sz="280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Out </a:t>
            </a:r>
            <a:r>
              <a:rPr sz="2800" spc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group</a:t>
            </a:r>
            <a:endParaRPr sz="2800" spc="1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502107"/>
            <a:ext cx="536892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Primary</a:t>
            </a:r>
            <a:r>
              <a:rPr sz="4800" b="1" spc="-75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800" b="1" spc="-20" dirty="0" smtClean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Group</a:t>
            </a:r>
            <a:endParaRPr sz="4800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699539"/>
            <a:ext cx="7160261" cy="2872461"/>
          </a:xfrm>
          <a:prstGeom prst="rect">
            <a:avLst/>
          </a:prstGeom>
        </p:spPr>
        <p:txBody>
          <a:bodyPr vert="horz" wrap="square" lIns="0" tIns="78740" rIns="0" bIns="0" rtlCol="0">
            <a:noAutofit/>
          </a:bodyPr>
          <a:lstStyle/>
          <a:p>
            <a:pPr marL="469900" indent="-457200">
              <a:lnSpc>
                <a:spcPct val="100000"/>
              </a:lnSpc>
              <a:spcBef>
                <a:spcPts val="620"/>
              </a:spcBef>
              <a:buChar char="•"/>
              <a:tabLst>
                <a:tab pos="469900" algn="l"/>
                <a:tab pos="470534" algn="l"/>
              </a:tabLst>
            </a:pPr>
            <a:r>
              <a: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It is the most fundamental unit of society.</a:t>
            </a:r>
          </a:p>
          <a:p>
            <a:pPr marL="469900" indent="-457200">
              <a:lnSpc>
                <a:spcPct val="100000"/>
              </a:lnSpc>
              <a:spcBef>
                <a:spcPts val="515"/>
              </a:spcBef>
              <a:buChar char="•"/>
              <a:tabLst>
                <a:tab pos="469900" algn="l"/>
                <a:tab pos="470534" algn="l"/>
              </a:tabLst>
            </a:pPr>
            <a:r>
              <a: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long-lasting group.</a:t>
            </a:r>
          </a:p>
          <a:p>
            <a:pPr marL="469900" indent="-457200">
              <a:lnSpc>
                <a:spcPct val="100000"/>
              </a:lnSpc>
              <a:spcBef>
                <a:spcPts val="530"/>
              </a:spcBef>
              <a:buChar char="•"/>
              <a:tabLst>
                <a:tab pos="469900" algn="l"/>
                <a:tab pos="470534" algn="l"/>
              </a:tabLst>
            </a:pPr>
            <a:r>
              <a: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They are close knit.</a:t>
            </a:r>
          </a:p>
          <a:p>
            <a:pPr marL="469900" indent="-457200">
              <a:lnSpc>
                <a:spcPct val="100000"/>
              </a:lnSpc>
              <a:spcBef>
                <a:spcPts val="515"/>
              </a:spcBef>
              <a:buChar char="•"/>
              <a:tabLst>
                <a:tab pos="469900" algn="l"/>
                <a:tab pos="470534" algn="l"/>
              </a:tabLst>
            </a:pPr>
            <a:r>
              <a: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Small in size.</a:t>
            </a:r>
          </a:p>
          <a:p>
            <a:pPr marL="469900" indent="-457200">
              <a:lnSpc>
                <a:spcPct val="100000"/>
              </a:lnSpc>
              <a:spcBef>
                <a:spcPts val="520"/>
              </a:spcBef>
              <a:buChar char="•"/>
              <a:tabLst>
                <a:tab pos="469900" algn="l"/>
                <a:tab pos="470534" algn="l"/>
              </a:tabLst>
            </a:pPr>
            <a:r>
              <a: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Intimate </a:t>
            </a: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relationships</a:t>
            </a:r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69900" indent="-457200">
              <a:lnSpc>
                <a:spcPct val="100000"/>
              </a:lnSpc>
              <a:spcBef>
                <a:spcPts val="520"/>
              </a:spcBef>
              <a:buChar char="•"/>
              <a:tabLst>
                <a:tab pos="469900" algn="l"/>
                <a:tab pos="470534" algn="l"/>
              </a:tabLst>
            </a:pPr>
            <a:r>
              <a:rPr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Member </a:t>
            </a:r>
            <a:r>
              <a: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 primary group feel a strong  personal identity with the </a:t>
            </a:r>
            <a:r>
              <a:rPr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group</a:t>
            </a:r>
            <a:endParaRPr lang="en-GB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69900" indent="-457200">
              <a:lnSpc>
                <a:spcPct val="100000"/>
              </a:lnSpc>
              <a:spcBef>
                <a:spcPts val="520"/>
              </a:spcBef>
              <a:buChar char="•"/>
              <a:tabLst>
                <a:tab pos="469900" algn="l"/>
                <a:tab pos="470534" algn="l"/>
              </a:tabLst>
            </a:pPr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69900" indent="-457200">
              <a:lnSpc>
                <a:spcPct val="100000"/>
              </a:lnSpc>
              <a:spcBef>
                <a:spcPts val="520"/>
              </a:spcBef>
              <a:tabLst>
                <a:tab pos="469900" algn="l"/>
                <a:tab pos="470534" algn="l"/>
              </a:tabLst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Example   </a:t>
            </a:r>
          </a:p>
          <a:p>
            <a:pPr marL="469900" indent="-457200">
              <a:lnSpc>
                <a:spcPct val="100000"/>
              </a:lnSpc>
              <a:spcBef>
                <a:spcPts val="520"/>
              </a:spcBef>
              <a:buChar char="•"/>
              <a:tabLst>
                <a:tab pos="469900" algn="l"/>
                <a:tab pos="470534" algn="l"/>
              </a:tabLst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Family </a:t>
            </a:r>
          </a:p>
          <a:p>
            <a:pPr marL="469900" indent="-457200">
              <a:lnSpc>
                <a:spcPct val="100000"/>
              </a:lnSpc>
              <a:spcBef>
                <a:spcPts val="520"/>
              </a:spcBef>
              <a:tabLst>
                <a:tab pos="469900" algn="l"/>
                <a:tab pos="470534" algn="l"/>
              </a:tabLst>
            </a:pPr>
            <a:endParaRPr sz="24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580878" y="555752"/>
            <a:ext cx="3860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45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2"/>
          <p:cNvSpPr/>
          <p:nvPr/>
        </p:nvSpPr>
        <p:spPr>
          <a:xfrm>
            <a:off x="7772400" y="2819400"/>
            <a:ext cx="4191000" cy="373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228600"/>
            <a:ext cx="529399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FFFF00"/>
                  </a:solidFill>
                </a:uFill>
                <a:latin typeface="Times New Roman" pitchFamily="18" charset="0"/>
                <a:cs typeface="Times New Roman" pitchFamily="18" charset="0"/>
              </a:rPr>
              <a:t>Secondary </a:t>
            </a:r>
            <a:r>
              <a:rPr lang="en-GB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FFFF00"/>
                  </a:solidFill>
                </a:uFill>
                <a:latin typeface="Times New Roman" pitchFamily="18" charset="0"/>
                <a:cs typeface="Times New Roman" pitchFamily="18" charset="0"/>
              </a:rPr>
              <a:t>G</a:t>
            </a:r>
            <a:r>
              <a:rPr sz="4800" b="1" dirty="0" smtClean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FFFF00"/>
                  </a:solidFill>
                </a:uFill>
                <a:latin typeface="Times New Roman" pitchFamily="18" charset="0"/>
                <a:cs typeface="Times New Roman" pitchFamily="18" charset="0"/>
              </a:rPr>
              <a:t>roup</a:t>
            </a:r>
            <a:endParaRPr sz="48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001" y="1600200"/>
            <a:ext cx="8153400" cy="4928272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 algn="just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Char char="•"/>
              <a:tabLst>
                <a:tab pos="241935" algn="l"/>
              </a:tabLst>
            </a:pPr>
            <a:r>
              <a: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Are another type of social group.</a:t>
            </a:r>
          </a:p>
          <a:p>
            <a:pPr marL="241300" indent="-228600" algn="just">
              <a:lnSpc>
                <a:spcPct val="100000"/>
              </a:lnSpc>
              <a:spcBef>
                <a:spcPts val="670"/>
              </a:spcBef>
              <a:buClr>
                <a:srgbClr val="000000"/>
              </a:buClr>
              <a:buChar char="•"/>
              <a:tabLst>
                <a:tab pos="241935" algn="l"/>
              </a:tabLst>
            </a:pPr>
            <a:r>
              <a: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They have the opposite characteristics of primary groups.</a:t>
            </a:r>
          </a:p>
          <a:p>
            <a:pPr marL="241300" marR="258445" indent="-228600" algn="just">
              <a:lnSpc>
                <a:spcPts val="3020"/>
              </a:lnSpc>
              <a:spcBef>
                <a:spcPts val="1045"/>
              </a:spcBef>
              <a:buClr>
                <a:srgbClr val="000000"/>
              </a:buClr>
              <a:buChar char="•"/>
              <a:tabLst>
                <a:tab pos="241935" algn="l"/>
              </a:tabLst>
            </a:pPr>
            <a:r>
              <a: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They can be small or large and are mostly impersonal and usually  short term.</a:t>
            </a:r>
          </a:p>
          <a:p>
            <a:pPr marL="241300" indent="-228600" algn="just">
              <a:lnSpc>
                <a:spcPct val="100000"/>
              </a:lnSpc>
              <a:spcBef>
                <a:spcPts val="620"/>
              </a:spcBef>
              <a:buClr>
                <a:srgbClr val="000000"/>
              </a:buClr>
              <a:buChar char="•"/>
              <a:tabLst>
                <a:tab pos="241935" algn="l"/>
              </a:tabLst>
            </a:pPr>
            <a:r>
              <a: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These groups are typically found at work and school.</a:t>
            </a:r>
          </a:p>
          <a:p>
            <a:pPr marL="241300" marR="5080" indent="-228600" algn="just">
              <a:lnSpc>
                <a:spcPts val="3020"/>
              </a:lnSpc>
              <a:spcBef>
                <a:spcPts val="1060"/>
              </a:spcBef>
              <a:buClr>
                <a:srgbClr val="000000"/>
              </a:buClr>
              <a:buChar char="•"/>
              <a:tabLst>
                <a:tab pos="241935" algn="l"/>
              </a:tabLst>
            </a:pPr>
            <a:r>
              <a: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Secondary groups are large clusters of people who have a mutually  shared purpose, often aiming to complete </a:t>
            </a:r>
            <a:r>
              <a:rPr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tasks</a:t>
            </a:r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615"/>
              </a:spcBef>
            </a:pPr>
            <a:r>
              <a:rPr lang="en-GB" sz="2400" spc="-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Example</a:t>
            </a:r>
            <a:endParaRPr lang="en-GB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54965" indent="-342265" algn="just">
              <a:lnSpc>
                <a:spcPct val="100000"/>
              </a:lnSpc>
              <a:spcBef>
                <a:spcPts val="515"/>
              </a:spcBef>
              <a:buClr>
                <a:srgbClr val="000000"/>
              </a:buClr>
              <a:buChar char="•"/>
              <a:tabLst>
                <a:tab pos="355600" algn="l"/>
              </a:tabLst>
            </a:pPr>
            <a:r>
              <a:rPr lang="en-GB" sz="2400" spc="-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Class Mates.</a:t>
            </a:r>
            <a:endParaRPr lang="en-GB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54965" indent="-342265" algn="just">
              <a:lnSpc>
                <a:spcPct val="100000"/>
              </a:lnSpc>
              <a:spcBef>
                <a:spcPts val="530"/>
              </a:spcBef>
              <a:buClr>
                <a:srgbClr val="000000"/>
              </a:buClr>
              <a:buChar char="•"/>
              <a:tabLst>
                <a:tab pos="355600" algn="l"/>
              </a:tabLst>
            </a:pPr>
            <a:r>
              <a:rPr lang="en-GB" sz="2400" spc="-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Colleagues.</a:t>
            </a:r>
            <a:endParaRPr lang="en-GB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54965" indent="-342265" algn="just">
              <a:lnSpc>
                <a:spcPct val="100000"/>
              </a:lnSpc>
              <a:spcBef>
                <a:spcPts val="515"/>
              </a:spcBef>
              <a:buClr>
                <a:srgbClr val="000000"/>
              </a:buClr>
              <a:buChar char="•"/>
              <a:tabLst>
                <a:tab pos="355600" algn="l"/>
              </a:tabLst>
            </a:pPr>
            <a:r>
              <a:rPr lang="en-GB" sz="2400" spc="-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Sport team</a:t>
            </a:r>
            <a:r>
              <a:rPr lang="en-GB" sz="2400" spc="-3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spc="-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mates</a:t>
            </a:r>
            <a:endParaRPr sz="24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580878" y="555752"/>
            <a:ext cx="3860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45" dirty="0">
                <a:solidFill>
                  <a:srgbClr val="FFFFFF"/>
                </a:solidFill>
                <a:latin typeface="Arial"/>
                <a:cs typeface="Arial"/>
              </a:rPr>
              <a:t>14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2"/>
          <p:cNvSpPr/>
          <p:nvPr/>
        </p:nvSpPr>
        <p:spPr>
          <a:xfrm>
            <a:off x="8686800" y="2743200"/>
            <a:ext cx="3505200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63372"/>
            <a:ext cx="517207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4800" b="1" dirty="0" smtClean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FFFF00"/>
                  </a:solidFill>
                </a:uFill>
                <a:latin typeface="Times New Roman" pitchFamily="18" charset="0"/>
                <a:cs typeface="Times New Roman" pitchFamily="18" charset="0"/>
              </a:rPr>
              <a:t>Reference </a:t>
            </a:r>
            <a:r>
              <a:rPr lang="en-GB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FFFF00"/>
                  </a:solidFill>
                </a:uFill>
                <a:latin typeface="Times New Roman" pitchFamily="18" charset="0"/>
                <a:cs typeface="Times New Roman" pitchFamily="18" charset="0"/>
              </a:rPr>
              <a:t>G</a:t>
            </a:r>
            <a:r>
              <a:rPr sz="4800" b="1" dirty="0" smtClean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FFFF00"/>
                  </a:solidFill>
                </a:uFill>
                <a:latin typeface="Times New Roman" pitchFamily="18" charset="0"/>
                <a:cs typeface="Times New Roman" pitchFamily="18" charset="0"/>
              </a:rPr>
              <a:t>roup</a:t>
            </a:r>
            <a:endParaRPr sz="48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75205"/>
            <a:ext cx="7084061" cy="5645776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41300" marR="474345" indent="-228600" algn="just">
              <a:spcBef>
                <a:spcPts val="585"/>
              </a:spcBef>
              <a:buClr>
                <a:srgbClr val="000000"/>
              </a:buClr>
              <a:buChar char="•"/>
              <a:tabLst>
                <a:tab pos="241935" algn="l"/>
              </a:tabLst>
            </a:pPr>
            <a:r>
              <a: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reference group is a group to which we compare  ourselves.</a:t>
            </a:r>
          </a:p>
          <a:p>
            <a:pPr marL="241300" marR="5080" indent="-228600" algn="just">
              <a:spcBef>
                <a:spcPts val="994"/>
              </a:spcBef>
              <a:buClr>
                <a:srgbClr val="000000"/>
              </a:buClr>
              <a:buChar char="•"/>
              <a:tabLst>
                <a:tab pos="241935" algn="l"/>
              </a:tabLst>
            </a:pPr>
            <a:r>
              <a: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Reference groups, such as college freshmen, serve as  a standard to which we measure our behaviors and  attitudes.</a:t>
            </a:r>
          </a:p>
          <a:p>
            <a:pPr marL="241300" marR="221615" indent="-228600" algn="just">
              <a:spcBef>
                <a:spcPts val="995"/>
              </a:spcBef>
              <a:buClr>
                <a:srgbClr val="000000"/>
              </a:buClr>
              <a:buChar char="•"/>
              <a:tabLst>
                <a:tab pos="241935" algn="l"/>
              </a:tabLst>
            </a:pPr>
            <a:r>
              <a: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We use reference groups in order to guide our  behavior and attitudes and help us to identify social  norms</a:t>
            </a:r>
            <a:r>
              <a:rPr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41300" marR="221615" indent="-228600" algn="just">
              <a:spcBef>
                <a:spcPts val="995"/>
              </a:spcBef>
              <a:buClr>
                <a:srgbClr val="000000"/>
              </a:buClr>
              <a:tabLst>
                <a:tab pos="241935" algn="l"/>
              </a:tabLst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Example</a:t>
            </a:r>
          </a:p>
          <a:p>
            <a:pPr marL="241300" marR="221615" indent="-228600" algn="just">
              <a:spcBef>
                <a:spcPts val="995"/>
              </a:spcBef>
              <a:buClr>
                <a:srgbClr val="000000"/>
              </a:buClr>
              <a:buFont typeface="Arial" pitchFamily="34" charset="0"/>
              <a:buChar char="•"/>
              <a:tabLst>
                <a:tab pos="241935" algn="l"/>
              </a:tabLst>
            </a:pPr>
            <a:r>
              <a:rPr lang="en-GB" sz="2400" spc="-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junior look toward their seniors</a:t>
            </a:r>
            <a:r>
              <a:rPr lang="en-GB" sz="2400" spc="-14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spc="-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  learn and evaluate</a:t>
            </a:r>
            <a:r>
              <a:rPr lang="en-GB" sz="2400" spc="1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spc="-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themselves.</a:t>
            </a:r>
            <a:endParaRPr lang="en-GB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41300" marR="221615" indent="-228600">
              <a:spcBef>
                <a:spcPts val="995"/>
              </a:spcBef>
              <a:buClr>
                <a:srgbClr val="000000"/>
              </a:buClr>
              <a:buFont typeface="Arial" pitchFamily="34" charset="0"/>
              <a:buChar char="•"/>
              <a:tabLst>
                <a:tab pos="241935" algn="l"/>
              </a:tabLst>
            </a:pPr>
            <a:endParaRPr lang="en-GB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41300" marR="221615" indent="-228600">
              <a:spcBef>
                <a:spcPts val="995"/>
              </a:spcBef>
              <a:buClr>
                <a:srgbClr val="000000"/>
              </a:buClr>
              <a:tabLst>
                <a:tab pos="241935" algn="l"/>
              </a:tabLst>
            </a:pPr>
            <a:endParaRPr sz="24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580878" y="555752"/>
            <a:ext cx="3860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45" dirty="0">
                <a:solidFill>
                  <a:srgbClr val="FFFFFF"/>
                </a:solidFill>
                <a:latin typeface="Arial"/>
                <a:cs typeface="Arial"/>
              </a:rPr>
              <a:t>17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2"/>
          <p:cNvSpPr/>
          <p:nvPr/>
        </p:nvSpPr>
        <p:spPr>
          <a:xfrm>
            <a:off x="8305800" y="1981200"/>
            <a:ext cx="3505200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</TotalTime>
  <Words>874</Words>
  <Application>Microsoft Office PowerPoint</Application>
  <PresentationFormat>Custom</PresentationFormat>
  <Paragraphs>151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Primary Group</vt:lpstr>
      <vt:lpstr>Secondary Group</vt:lpstr>
      <vt:lpstr>Reference Group</vt:lpstr>
      <vt:lpstr>Slide 10</vt:lpstr>
      <vt:lpstr>Formal Group</vt:lpstr>
      <vt:lpstr>Informal Groups</vt:lpstr>
      <vt:lpstr>In Group</vt:lpstr>
      <vt:lpstr>Out group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faryal</dc:creator>
  <cp:lastModifiedBy>faryal</cp:lastModifiedBy>
  <cp:revision>18</cp:revision>
  <dcterms:modified xsi:type="dcterms:W3CDTF">2020-10-08T00:56:09Z</dcterms:modified>
</cp:coreProperties>
</file>